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4.xml" ContentType="application/vnd.openxmlformats-officedocument.drawingml.chartshape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5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6.xml" ContentType="application/vnd.openxmlformats-officedocument.drawingml.chartshapes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7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8.xml" ContentType="application/vnd.openxmlformats-officedocument.drawingml.chartshapes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rawings/drawing9.xml" ContentType="application/vnd.openxmlformats-officedocument.drawingml.chartshapes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drawings/drawing10.xml" ContentType="application/vnd.openxmlformats-officedocument.drawingml.chartshapes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83" r:id="rId5"/>
  </p:sldMasterIdLst>
  <p:notesMasterIdLst>
    <p:notesMasterId r:id="rId41"/>
  </p:notesMasterIdLst>
  <p:handoutMasterIdLst>
    <p:handoutMasterId r:id="rId42"/>
  </p:handoutMasterIdLst>
  <p:sldIdLst>
    <p:sldId id="3523" r:id="rId6"/>
    <p:sldId id="3630" r:id="rId7"/>
    <p:sldId id="3683" r:id="rId8"/>
    <p:sldId id="3631" r:id="rId9"/>
    <p:sldId id="3632" r:id="rId10"/>
    <p:sldId id="3667" r:id="rId11"/>
    <p:sldId id="3660" r:id="rId12"/>
    <p:sldId id="3589" r:id="rId13"/>
    <p:sldId id="3669" r:id="rId14"/>
    <p:sldId id="3668" r:id="rId15"/>
    <p:sldId id="3586" r:id="rId16"/>
    <p:sldId id="3665" r:id="rId17"/>
    <p:sldId id="3680" r:id="rId18"/>
    <p:sldId id="3681" r:id="rId19"/>
    <p:sldId id="3635" r:id="rId20"/>
    <p:sldId id="3650" r:id="rId21"/>
    <p:sldId id="3682" r:id="rId22"/>
    <p:sldId id="3644" r:id="rId23"/>
    <p:sldId id="3670" r:id="rId24"/>
    <p:sldId id="3645" r:id="rId25"/>
    <p:sldId id="3638" r:id="rId26"/>
    <p:sldId id="3639" r:id="rId27"/>
    <p:sldId id="3640" r:id="rId28"/>
    <p:sldId id="3641" r:id="rId29"/>
    <p:sldId id="3409" r:id="rId30"/>
    <p:sldId id="3554" r:id="rId31"/>
    <p:sldId id="3555" r:id="rId32"/>
    <p:sldId id="3611" r:id="rId33"/>
    <p:sldId id="3613" r:id="rId34"/>
    <p:sldId id="3614" r:id="rId35"/>
    <p:sldId id="3663" r:id="rId36"/>
    <p:sldId id="3602" r:id="rId37"/>
    <p:sldId id="3615" r:id="rId38"/>
    <p:sldId id="3674" r:id="rId39"/>
    <p:sldId id="3664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issa Dispenza" initials="MD" lastIdx="3" clrIdx="0">
    <p:extLst>
      <p:ext uri="{19B8F6BF-5375-455C-9EA6-DF929625EA0E}">
        <p15:presenceInfo xmlns:p15="http://schemas.microsoft.com/office/powerpoint/2012/main" userId="S::mdispenza@realtors.org::2d473cb0-3513-405c-a1aa-a4c44c3e0ed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B7"/>
    <a:srgbClr val="EA2326"/>
    <a:srgbClr val="1C4584"/>
    <a:srgbClr val="B03895"/>
    <a:srgbClr val="41134A"/>
    <a:srgbClr val="BED7E9"/>
    <a:srgbClr val="52121E"/>
    <a:srgbClr val="40134A"/>
    <a:srgbClr val="F58785"/>
    <a:srgbClr val="FFD9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513" autoAdjust="0"/>
  </p:normalViewPr>
  <p:slideViewPr>
    <p:cSldViewPr snapToGrid="0" snapToObjects="1">
      <p:cViewPr varScale="1">
        <p:scale>
          <a:sx n="96" d="100"/>
          <a:sy n="96" d="100"/>
        </p:scale>
        <p:origin x="27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11936"/>
    </p:cViewPr>
  </p:sorterViewPr>
  <p:notesViewPr>
    <p:cSldViewPr snapToGrid="0" snapToObjects="1">
      <p:cViewPr varScale="1">
        <p:scale>
          <a:sx n="116" d="100"/>
          <a:sy n="116" d="100"/>
        </p:scale>
        <p:origin x="4648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commentAuthors" Target="commentAuthor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4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5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6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7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chartUserShapes" Target="../drawings/drawing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chartUserShapes" Target="../drawings/drawing1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44797200717175"/>
          <c:y val="9.4829617314675041E-2"/>
          <c:w val="0.83350061141360476"/>
          <c:h val="0.65813311406423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6CB7"/>
            </a:solidFill>
            <a:ln>
              <a:noFill/>
            </a:ln>
            <a:effectLst/>
          </c:spPr>
          <c:invertIfNegative val="0"/>
          <c:dPt>
            <c:idx val="21"/>
            <c:invertIfNegative val="0"/>
            <c:bubble3D val="0"/>
            <c:spPr>
              <a:solidFill>
                <a:srgbClr val="006CB7"/>
              </a:solidFill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5AAB-4B15-A20C-20A7E27262F1}"/>
              </c:ext>
            </c:extLst>
          </c:dPt>
          <c:dPt>
            <c:idx val="22"/>
            <c:invertIfNegative val="0"/>
            <c:bubble3D val="0"/>
            <c:spPr>
              <a:solidFill>
                <a:srgbClr val="006CB7"/>
              </a:solidFill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5AAB-4B15-A20C-20A7E27262F1}"/>
              </c:ext>
            </c:extLst>
          </c:dPt>
          <c:dPt>
            <c:idx val="26"/>
            <c:invertIfNegative val="0"/>
            <c:bubble3D val="0"/>
            <c:spPr>
              <a:solidFill>
                <a:srgbClr val="006CB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12C0-4F2C-983F-880342359733}"/>
              </c:ext>
            </c:extLst>
          </c:dPt>
          <c:dPt>
            <c:idx val="41"/>
            <c:invertIfNegative val="0"/>
            <c:bubble3D val="0"/>
            <c:spPr>
              <a:solidFill>
                <a:srgbClr val="006CB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5BB-420A-8BE0-12DC4DBFBF4B}"/>
              </c:ext>
            </c:extLst>
          </c:dPt>
          <c:dPt>
            <c:idx val="4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5BB-420A-8BE0-12DC4DBFBF4B}"/>
              </c:ext>
            </c:extLst>
          </c:dPt>
          <c:cat>
            <c:strRef>
              <c:f>Sheet1!$A$2:$A$44</c:f>
              <c:strCache>
                <c:ptCount val="43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1991</c:v>
                </c:pt>
                <c:pt idx="11">
                  <c:v>1992</c:v>
                </c:pt>
                <c:pt idx="12">
                  <c:v>1993</c:v>
                </c:pt>
                <c:pt idx="13">
                  <c:v>1994</c:v>
                </c:pt>
                <c:pt idx="14">
                  <c:v>1995</c:v>
                </c:pt>
                <c:pt idx="15">
                  <c:v>1996</c:v>
                </c:pt>
                <c:pt idx="16">
                  <c:v>1997</c:v>
                </c:pt>
                <c:pt idx="17">
                  <c:v>1998</c:v>
                </c:pt>
                <c:pt idx="18">
                  <c:v>1999</c:v>
                </c:pt>
                <c:pt idx="19">
                  <c:v>2000</c:v>
                </c:pt>
                <c:pt idx="20">
                  <c:v>2001</c:v>
                </c:pt>
                <c:pt idx="21">
                  <c:v>2002</c:v>
                </c:pt>
                <c:pt idx="22">
                  <c:v>2003</c:v>
                </c:pt>
                <c:pt idx="23">
                  <c:v>2004</c:v>
                </c:pt>
                <c:pt idx="24">
                  <c:v>2005</c:v>
                </c:pt>
                <c:pt idx="25">
                  <c:v>2006</c:v>
                </c:pt>
                <c:pt idx="26">
                  <c:v>2007</c:v>
                </c:pt>
                <c:pt idx="27">
                  <c:v>2008</c:v>
                </c:pt>
                <c:pt idx="28">
                  <c:v>2009</c:v>
                </c:pt>
                <c:pt idx="29">
                  <c:v>2010</c:v>
                </c:pt>
                <c:pt idx="30">
                  <c:v>2011</c:v>
                </c:pt>
                <c:pt idx="31">
                  <c:v>2012</c:v>
                </c:pt>
                <c:pt idx="32">
                  <c:v>2013</c:v>
                </c:pt>
                <c:pt idx="33">
                  <c:v>2014</c:v>
                </c:pt>
                <c:pt idx="34">
                  <c:v>2015</c:v>
                </c:pt>
                <c:pt idx="35">
                  <c:v>2016</c:v>
                </c:pt>
                <c:pt idx="36">
                  <c:v>2017</c:v>
                </c:pt>
                <c:pt idx="37">
                  <c:v>2018</c:v>
                </c:pt>
                <c:pt idx="38">
                  <c:v>2019</c:v>
                </c:pt>
                <c:pt idx="39">
                  <c:v>2020</c:v>
                </c:pt>
                <c:pt idx="40">
                  <c:v>2021</c:v>
                </c:pt>
                <c:pt idx="41">
                  <c:v>2022</c:v>
                </c:pt>
                <c:pt idx="42">
                  <c:v>2023 F</c:v>
                </c:pt>
              </c:strCache>
            </c:strRef>
          </c:cat>
          <c:val>
            <c:numRef>
              <c:f>Sheet1!$B$2:$B$44</c:f>
              <c:numCache>
                <c:formatCode>General</c:formatCode>
                <c:ptCount val="43"/>
                <c:pt idx="0">
                  <c:v>2580000</c:v>
                </c:pt>
                <c:pt idx="1">
                  <c:v>2120000</c:v>
                </c:pt>
                <c:pt idx="2">
                  <c:v>2880000</c:v>
                </c:pt>
                <c:pt idx="3">
                  <c:v>3030000</c:v>
                </c:pt>
                <c:pt idx="4">
                  <c:v>3380000</c:v>
                </c:pt>
                <c:pt idx="5">
                  <c:v>3770000</c:v>
                </c:pt>
                <c:pt idx="6">
                  <c:v>3770000</c:v>
                </c:pt>
                <c:pt idx="7">
                  <c:v>3860000</c:v>
                </c:pt>
                <c:pt idx="8">
                  <c:v>3290000</c:v>
                </c:pt>
                <c:pt idx="9">
                  <c:v>3184000</c:v>
                </c:pt>
                <c:pt idx="10">
                  <c:v>3146000</c:v>
                </c:pt>
                <c:pt idx="11">
                  <c:v>3431000</c:v>
                </c:pt>
                <c:pt idx="12">
                  <c:v>3737000</c:v>
                </c:pt>
                <c:pt idx="13">
                  <c:v>3884000</c:v>
                </c:pt>
                <c:pt idx="14">
                  <c:v>3849000</c:v>
                </c:pt>
                <c:pt idx="15">
                  <c:v>4167000</c:v>
                </c:pt>
                <c:pt idx="16">
                  <c:v>4374000</c:v>
                </c:pt>
                <c:pt idx="17">
                  <c:v>4965000</c:v>
                </c:pt>
                <c:pt idx="18">
                  <c:v>5179000</c:v>
                </c:pt>
                <c:pt idx="19">
                  <c:v>5173000</c:v>
                </c:pt>
                <c:pt idx="20">
                  <c:v>5335000</c:v>
                </c:pt>
                <c:pt idx="21">
                  <c:v>5634000</c:v>
                </c:pt>
                <c:pt idx="22">
                  <c:v>6176000</c:v>
                </c:pt>
                <c:pt idx="23">
                  <c:v>6778000</c:v>
                </c:pt>
                <c:pt idx="24">
                  <c:v>7080000</c:v>
                </c:pt>
                <c:pt idx="25">
                  <c:v>6477000</c:v>
                </c:pt>
                <c:pt idx="26">
                  <c:v>5030000</c:v>
                </c:pt>
                <c:pt idx="27">
                  <c:v>4110000</c:v>
                </c:pt>
                <c:pt idx="28">
                  <c:v>4340000</c:v>
                </c:pt>
                <c:pt idx="29">
                  <c:v>4190000</c:v>
                </c:pt>
                <c:pt idx="30">
                  <c:v>4260000</c:v>
                </c:pt>
                <c:pt idx="31">
                  <c:v>4660000</c:v>
                </c:pt>
                <c:pt idx="32">
                  <c:v>5090000</c:v>
                </c:pt>
                <c:pt idx="33">
                  <c:v>4940000</c:v>
                </c:pt>
                <c:pt idx="34">
                  <c:v>5250000</c:v>
                </c:pt>
                <c:pt idx="35">
                  <c:v>5450000</c:v>
                </c:pt>
                <c:pt idx="36">
                  <c:v>5510000</c:v>
                </c:pt>
                <c:pt idx="37">
                  <c:v>5340000</c:v>
                </c:pt>
                <c:pt idx="38">
                  <c:v>5340000</c:v>
                </c:pt>
                <c:pt idx="39">
                  <c:v>5640000</c:v>
                </c:pt>
                <c:pt idx="40">
                  <c:v>6120000</c:v>
                </c:pt>
                <c:pt idx="41">
                  <c:v>5030000</c:v>
                </c:pt>
                <c:pt idx="42">
                  <c:v>4090000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AAB-4B15-A20C-20A7E27262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5289359"/>
        <c:axId val="305691711"/>
      </c:barChart>
      <c:catAx>
        <c:axId val="305289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691711"/>
        <c:crosses val="autoZero"/>
        <c:auto val="1"/>
        <c:lblAlgn val="ctr"/>
        <c:lblOffset val="100"/>
        <c:noMultiLvlLbl val="0"/>
      </c:catAx>
      <c:valAx>
        <c:axId val="3056917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289359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Sheet1!$A$2:$A$50</c:f>
              <c:strCache>
                <c:ptCount val="49"/>
                <c:pt idx="0">
                  <c:v>2020 - Jan</c:v>
                </c:pt>
                <c:pt idx="1">
                  <c:v>2020 - Feb</c:v>
                </c:pt>
                <c:pt idx="2">
                  <c:v>2020 - Mar</c:v>
                </c:pt>
                <c:pt idx="3">
                  <c:v>2020 - Apr</c:v>
                </c:pt>
                <c:pt idx="4">
                  <c:v>2020 - May</c:v>
                </c:pt>
                <c:pt idx="5">
                  <c:v>2020 - Jun</c:v>
                </c:pt>
                <c:pt idx="6">
                  <c:v>2020 - Jul</c:v>
                </c:pt>
                <c:pt idx="7">
                  <c:v>2020 - Aug</c:v>
                </c:pt>
                <c:pt idx="8">
                  <c:v>2020 - Sep</c:v>
                </c:pt>
                <c:pt idx="9">
                  <c:v>2020 - Oct</c:v>
                </c:pt>
                <c:pt idx="10">
                  <c:v>2020 - Nov</c:v>
                </c:pt>
                <c:pt idx="11">
                  <c:v>2020 - Dec</c:v>
                </c:pt>
                <c:pt idx="12">
                  <c:v>2021 - Jan</c:v>
                </c:pt>
                <c:pt idx="13">
                  <c:v>2021 - Feb</c:v>
                </c:pt>
                <c:pt idx="14">
                  <c:v>2021 - Mar</c:v>
                </c:pt>
                <c:pt idx="15">
                  <c:v>2021 - Apr</c:v>
                </c:pt>
                <c:pt idx="16">
                  <c:v>2021 - May</c:v>
                </c:pt>
                <c:pt idx="17">
                  <c:v>2021 - Jun</c:v>
                </c:pt>
                <c:pt idx="18">
                  <c:v>2021 - Jul</c:v>
                </c:pt>
                <c:pt idx="19">
                  <c:v>2021 - Aug</c:v>
                </c:pt>
                <c:pt idx="20">
                  <c:v>2021 - Sep</c:v>
                </c:pt>
                <c:pt idx="21">
                  <c:v>2021 - Oct</c:v>
                </c:pt>
                <c:pt idx="22">
                  <c:v>2021 - Nov</c:v>
                </c:pt>
                <c:pt idx="23">
                  <c:v>2021 - Dec</c:v>
                </c:pt>
                <c:pt idx="24">
                  <c:v>2022 - Jan</c:v>
                </c:pt>
                <c:pt idx="25">
                  <c:v>2022 - Feb</c:v>
                </c:pt>
                <c:pt idx="26">
                  <c:v>2022 - Mar</c:v>
                </c:pt>
                <c:pt idx="27">
                  <c:v>2022 - Apr</c:v>
                </c:pt>
                <c:pt idx="28">
                  <c:v>2022 - May</c:v>
                </c:pt>
                <c:pt idx="29">
                  <c:v>2022 - Jun</c:v>
                </c:pt>
                <c:pt idx="30">
                  <c:v>2022 - Jul</c:v>
                </c:pt>
                <c:pt idx="31">
                  <c:v>2022 - Aug</c:v>
                </c:pt>
                <c:pt idx="32">
                  <c:v>2022 - Sep</c:v>
                </c:pt>
                <c:pt idx="33">
                  <c:v>2022 - Oct</c:v>
                </c:pt>
                <c:pt idx="34">
                  <c:v>2022 - Nov</c:v>
                </c:pt>
                <c:pt idx="35">
                  <c:v>2022 - Dec</c:v>
                </c:pt>
                <c:pt idx="36">
                  <c:v>2023 - Jan</c:v>
                </c:pt>
                <c:pt idx="37">
                  <c:v>2023 - Feb</c:v>
                </c:pt>
                <c:pt idx="38">
                  <c:v>2023 - Mar</c:v>
                </c:pt>
                <c:pt idx="39">
                  <c:v>2023 - Apr</c:v>
                </c:pt>
                <c:pt idx="40">
                  <c:v>2023 - May</c:v>
                </c:pt>
                <c:pt idx="41">
                  <c:v>2023 - Jun</c:v>
                </c:pt>
                <c:pt idx="42">
                  <c:v>2023 - Jul</c:v>
                </c:pt>
                <c:pt idx="43">
                  <c:v>2023 - Aug</c:v>
                </c:pt>
                <c:pt idx="44">
                  <c:v>2023 - Sep</c:v>
                </c:pt>
                <c:pt idx="45">
                  <c:v>2023 - Oct</c:v>
                </c:pt>
                <c:pt idx="46">
                  <c:v>2023 - Nov</c:v>
                </c:pt>
                <c:pt idx="47">
                  <c:v>2023 - Dec</c:v>
                </c:pt>
                <c:pt idx="48">
                  <c:v>2024 - Jan</c:v>
                </c:pt>
              </c:strCache>
            </c:strRef>
          </c:cat>
          <c:val>
            <c:numRef>
              <c:f>Sheet1!$B$2:$B$50</c:f>
              <c:numCache>
                <c:formatCode>General</c:formatCode>
                <c:ptCount val="49"/>
                <c:pt idx="0">
                  <c:v>152098</c:v>
                </c:pt>
                <c:pt idx="1">
                  <c:v>152371</c:v>
                </c:pt>
                <c:pt idx="2">
                  <c:v>150944</c:v>
                </c:pt>
                <c:pt idx="3">
                  <c:v>130430</c:v>
                </c:pt>
                <c:pt idx="4">
                  <c:v>133055</c:v>
                </c:pt>
                <c:pt idx="5">
                  <c:v>137620</c:v>
                </c:pt>
                <c:pt idx="6">
                  <c:v>139064</c:v>
                </c:pt>
                <c:pt idx="7">
                  <c:v>140799</c:v>
                </c:pt>
                <c:pt idx="8">
                  <c:v>141760</c:v>
                </c:pt>
                <c:pt idx="9">
                  <c:v>142479</c:v>
                </c:pt>
                <c:pt idx="10">
                  <c:v>142743</c:v>
                </c:pt>
                <c:pt idx="11">
                  <c:v>142475</c:v>
                </c:pt>
                <c:pt idx="12">
                  <c:v>142969</c:v>
                </c:pt>
                <c:pt idx="13">
                  <c:v>143544</c:v>
                </c:pt>
                <c:pt idx="14">
                  <c:v>144328</c:v>
                </c:pt>
                <c:pt idx="15">
                  <c:v>144614</c:v>
                </c:pt>
                <c:pt idx="16">
                  <c:v>145096</c:v>
                </c:pt>
                <c:pt idx="17">
                  <c:v>145789</c:v>
                </c:pt>
                <c:pt idx="18">
                  <c:v>146558</c:v>
                </c:pt>
                <c:pt idx="19">
                  <c:v>147221</c:v>
                </c:pt>
                <c:pt idx="20">
                  <c:v>147778</c:v>
                </c:pt>
                <c:pt idx="21">
                  <c:v>148559</c:v>
                </c:pt>
                <c:pt idx="22">
                  <c:v>149173</c:v>
                </c:pt>
                <c:pt idx="23">
                  <c:v>149742</c:v>
                </c:pt>
                <c:pt idx="24">
                  <c:v>150106</c:v>
                </c:pt>
                <c:pt idx="25">
                  <c:v>151010</c:v>
                </c:pt>
                <c:pt idx="26">
                  <c:v>151424</c:v>
                </c:pt>
                <c:pt idx="27">
                  <c:v>151678</c:v>
                </c:pt>
                <c:pt idx="28">
                  <c:v>152042</c:v>
                </c:pt>
                <c:pt idx="29">
                  <c:v>152412</c:v>
                </c:pt>
                <c:pt idx="30">
                  <c:v>152980</c:v>
                </c:pt>
                <c:pt idx="31">
                  <c:v>153332</c:v>
                </c:pt>
                <c:pt idx="32">
                  <c:v>153682</c:v>
                </c:pt>
                <c:pt idx="33">
                  <c:v>154006</c:v>
                </c:pt>
                <c:pt idx="34">
                  <c:v>154296</c:v>
                </c:pt>
                <c:pt idx="35">
                  <c:v>154535</c:v>
                </c:pt>
                <c:pt idx="36">
                  <c:v>154773</c:v>
                </c:pt>
                <c:pt idx="37">
                  <c:v>155060</c:v>
                </c:pt>
                <c:pt idx="38">
                  <c:v>155206</c:v>
                </c:pt>
                <c:pt idx="39">
                  <c:v>155484</c:v>
                </c:pt>
                <c:pt idx="40">
                  <c:v>155787</c:v>
                </c:pt>
                <c:pt idx="41">
                  <c:v>156027</c:v>
                </c:pt>
                <c:pt idx="42">
                  <c:v>156211</c:v>
                </c:pt>
                <c:pt idx="43">
                  <c:v>156421</c:v>
                </c:pt>
                <c:pt idx="44">
                  <c:v>156667</c:v>
                </c:pt>
                <c:pt idx="45">
                  <c:v>156832</c:v>
                </c:pt>
                <c:pt idx="46">
                  <c:v>157014</c:v>
                </c:pt>
                <c:pt idx="47">
                  <c:v>157347</c:v>
                </c:pt>
                <c:pt idx="48">
                  <c:v>157700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F3-4363-B690-BE36216E91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61160264"/>
        <c:axId val="561164200"/>
      </c:barChart>
      <c:catAx>
        <c:axId val="561160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164200"/>
        <c:crosses val="autoZero"/>
        <c:auto val="1"/>
        <c:lblAlgn val="ctr"/>
        <c:lblOffset val="100"/>
        <c:tickLblSkip val="1"/>
        <c:noMultiLvlLbl val="0"/>
      </c:catAx>
      <c:valAx>
        <c:axId val="561164200"/>
        <c:scaling>
          <c:orientation val="minMax"/>
          <c:min val="1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160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Sheet1!$A$2:$A$38</c:f>
              <c:strCache>
                <c:ptCount val="37"/>
                <c:pt idx="0">
                  <c:v>2021 - Jan</c:v>
                </c:pt>
                <c:pt idx="1">
                  <c:v>2021 - Feb</c:v>
                </c:pt>
                <c:pt idx="2">
                  <c:v>2021 - Mar</c:v>
                </c:pt>
                <c:pt idx="3">
                  <c:v>2021 - Apr</c:v>
                </c:pt>
                <c:pt idx="4">
                  <c:v>2021 - May</c:v>
                </c:pt>
                <c:pt idx="5">
                  <c:v>2021 - Jun</c:v>
                </c:pt>
                <c:pt idx="6">
                  <c:v>2021 - Jul</c:v>
                </c:pt>
                <c:pt idx="7">
                  <c:v>2021 - Aug</c:v>
                </c:pt>
                <c:pt idx="8">
                  <c:v>2021 - Sep</c:v>
                </c:pt>
                <c:pt idx="9">
                  <c:v>2021 - Oct</c:v>
                </c:pt>
                <c:pt idx="10">
                  <c:v>2021 - Nov</c:v>
                </c:pt>
                <c:pt idx="11">
                  <c:v>2021 - Dec</c:v>
                </c:pt>
                <c:pt idx="12">
                  <c:v>2022 - Jan</c:v>
                </c:pt>
                <c:pt idx="13">
                  <c:v>2022 - Feb</c:v>
                </c:pt>
                <c:pt idx="14">
                  <c:v>2022 - Mar</c:v>
                </c:pt>
                <c:pt idx="15">
                  <c:v>2022 - Apr</c:v>
                </c:pt>
                <c:pt idx="16">
                  <c:v>2022 - May</c:v>
                </c:pt>
                <c:pt idx="17">
                  <c:v>2022 - Jun</c:v>
                </c:pt>
                <c:pt idx="18">
                  <c:v>2022 - Jul</c:v>
                </c:pt>
                <c:pt idx="19">
                  <c:v>2022 - Aug</c:v>
                </c:pt>
                <c:pt idx="20">
                  <c:v>2022 - Sep</c:v>
                </c:pt>
                <c:pt idx="21">
                  <c:v>2022 - Oct</c:v>
                </c:pt>
                <c:pt idx="22">
                  <c:v>2022 - Nov</c:v>
                </c:pt>
                <c:pt idx="23">
                  <c:v>2022 - Dec</c:v>
                </c:pt>
                <c:pt idx="24">
                  <c:v>2023 - Jan</c:v>
                </c:pt>
                <c:pt idx="25">
                  <c:v>2023 - Feb</c:v>
                </c:pt>
                <c:pt idx="26">
                  <c:v>2023 - Mar</c:v>
                </c:pt>
                <c:pt idx="27">
                  <c:v>2023 - Apr</c:v>
                </c:pt>
                <c:pt idx="28">
                  <c:v>2023 - May</c:v>
                </c:pt>
                <c:pt idx="29">
                  <c:v>2023 - Jun</c:v>
                </c:pt>
                <c:pt idx="30">
                  <c:v>2023 - Jul</c:v>
                </c:pt>
                <c:pt idx="31">
                  <c:v>2023 - Aug</c:v>
                </c:pt>
                <c:pt idx="32">
                  <c:v>2023 - Sep</c:v>
                </c:pt>
                <c:pt idx="33">
                  <c:v>2023 - Oct</c:v>
                </c:pt>
                <c:pt idx="34">
                  <c:v>2023 - Nov</c:v>
                </c:pt>
                <c:pt idx="35">
                  <c:v>2023 - Dec</c:v>
                </c:pt>
                <c:pt idx="36">
                  <c:v>2024 - Jan</c:v>
                </c:pt>
              </c:strCache>
            </c:strRef>
          </c:cat>
          <c:val>
            <c:numRef>
              <c:f>Sheet1!$B$2:$B$38</c:f>
              <c:numCache>
                <c:formatCode>General</c:formatCode>
                <c:ptCount val="37"/>
                <c:pt idx="0">
                  <c:v>398</c:v>
                </c:pt>
                <c:pt idx="1">
                  <c:v>527</c:v>
                </c:pt>
                <c:pt idx="2">
                  <c:v>831</c:v>
                </c:pt>
                <c:pt idx="3">
                  <c:v>319</c:v>
                </c:pt>
                <c:pt idx="4">
                  <c:v>451</c:v>
                </c:pt>
                <c:pt idx="5">
                  <c:v>778</c:v>
                </c:pt>
                <c:pt idx="6">
                  <c:v>939</c:v>
                </c:pt>
                <c:pt idx="7">
                  <c:v>465</c:v>
                </c:pt>
                <c:pt idx="8">
                  <c:v>480</c:v>
                </c:pt>
                <c:pt idx="9">
                  <c:v>860</c:v>
                </c:pt>
                <c:pt idx="10">
                  <c:v>631</c:v>
                </c:pt>
                <c:pt idx="11">
                  <c:v>566</c:v>
                </c:pt>
                <c:pt idx="12">
                  <c:v>251</c:v>
                </c:pt>
                <c:pt idx="13">
                  <c:v>862</c:v>
                </c:pt>
                <c:pt idx="14">
                  <c:v>494</c:v>
                </c:pt>
                <c:pt idx="15">
                  <c:v>272</c:v>
                </c:pt>
                <c:pt idx="16">
                  <c:v>286</c:v>
                </c:pt>
                <c:pt idx="17">
                  <c:v>420</c:v>
                </c:pt>
                <c:pt idx="18">
                  <c:v>690</c:v>
                </c:pt>
                <c:pt idx="19">
                  <c:v>243</c:v>
                </c:pt>
                <c:pt idx="20">
                  <c:v>255</c:v>
                </c:pt>
                <c:pt idx="21">
                  <c:v>361</c:v>
                </c:pt>
                <c:pt idx="22">
                  <c:v>258</c:v>
                </c:pt>
                <c:pt idx="23">
                  <c:v>136</c:v>
                </c:pt>
                <c:pt idx="24">
                  <c:v>482</c:v>
                </c:pt>
                <c:pt idx="25">
                  <c:v>287</c:v>
                </c:pt>
                <c:pt idx="26">
                  <c:v>146</c:v>
                </c:pt>
                <c:pt idx="27">
                  <c:v>278</c:v>
                </c:pt>
                <c:pt idx="28">
                  <c:v>303</c:v>
                </c:pt>
                <c:pt idx="29">
                  <c:v>240</c:v>
                </c:pt>
                <c:pt idx="30">
                  <c:v>184</c:v>
                </c:pt>
                <c:pt idx="31">
                  <c:v>210</c:v>
                </c:pt>
                <c:pt idx="32">
                  <c:v>246</c:v>
                </c:pt>
                <c:pt idx="33">
                  <c:v>165</c:v>
                </c:pt>
                <c:pt idx="34">
                  <c:v>182</c:v>
                </c:pt>
                <c:pt idx="35">
                  <c:v>333</c:v>
                </c:pt>
                <c:pt idx="36">
                  <c:v>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F3-4363-B690-BE36216E91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61160264"/>
        <c:axId val="561164200"/>
      </c:barChart>
      <c:catAx>
        <c:axId val="561160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164200"/>
        <c:crosses val="autoZero"/>
        <c:auto val="1"/>
        <c:lblAlgn val="ctr"/>
        <c:lblOffset val="100"/>
        <c:tickLblSkip val="1"/>
        <c:noMultiLvlLbl val="0"/>
      </c:catAx>
      <c:valAx>
        <c:axId val="56116420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160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466795775270229E-2"/>
          <c:y val="4.3143427980010952E-2"/>
          <c:w val="0.89270650853808498"/>
          <c:h val="0.72537641944290843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Sheet1!$A$2:$A$288</c:f>
              <c:strCache>
                <c:ptCount val="287"/>
                <c:pt idx="0">
                  <c:v>2000 - Jan</c:v>
                </c:pt>
                <c:pt idx="1">
                  <c:v>2000 - Feb</c:v>
                </c:pt>
                <c:pt idx="2">
                  <c:v>2000 - Mar</c:v>
                </c:pt>
                <c:pt idx="3">
                  <c:v>2000 - Apr</c:v>
                </c:pt>
                <c:pt idx="4">
                  <c:v>2000 - May</c:v>
                </c:pt>
                <c:pt idx="5">
                  <c:v>2000 - Jun</c:v>
                </c:pt>
                <c:pt idx="6">
                  <c:v>2000 - Jul</c:v>
                </c:pt>
                <c:pt idx="7">
                  <c:v>2000 - Aug</c:v>
                </c:pt>
                <c:pt idx="8">
                  <c:v>2000 - Sep</c:v>
                </c:pt>
                <c:pt idx="9">
                  <c:v>2000 - Oct</c:v>
                </c:pt>
                <c:pt idx="10">
                  <c:v>2000 - Nov</c:v>
                </c:pt>
                <c:pt idx="11">
                  <c:v>2000 - Dec</c:v>
                </c:pt>
                <c:pt idx="12">
                  <c:v>2001 - Jan</c:v>
                </c:pt>
                <c:pt idx="13">
                  <c:v>2001 - Feb</c:v>
                </c:pt>
                <c:pt idx="14">
                  <c:v>2001 - Mar</c:v>
                </c:pt>
                <c:pt idx="15">
                  <c:v>2001 - Apr</c:v>
                </c:pt>
                <c:pt idx="16">
                  <c:v>2001 - May</c:v>
                </c:pt>
                <c:pt idx="17">
                  <c:v>2001 - Jun</c:v>
                </c:pt>
                <c:pt idx="18">
                  <c:v>2001 - Jul</c:v>
                </c:pt>
                <c:pt idx="19">
                  <c:v>2001 - Aug</c:v>
                </c:pt>
                <c:pt idx="20">
                  <c:v>2001 - Sep</c:v>
                </c:pt>
                <c:pt idx="21">
                  <c:v>2001 - Oct</c:v>
                </c:pt>
                <c:pt idx="22">
                  <c:v>2001 - Nov</c:v>
                </c:pt>
                <c:pt idx="23">
                  <c:v>2001 - Dec</c:v>
                </c:pt>
                <c:pt idx="24">
                  <c:v>2002 - Jan</c:v>
                </c:pt>
                <c:pt idx="25">
                  <c:v>2002 - Feb</c:v>
                </c:pt>
                <c:pt idx="26">
                  <c:v>2002 - Mar</c:v>
                </c:pt>
                <c:pt idx="27">
                  <c:v>2002 - Apr</c:v>
                </c:pt>
                <c:pt idx="28">
                  <c:v>2002 - May</c:v>
                </c:pt>
                <c:pt idx="29">
                  <c:v>2002 - Jun</c:v>
                </c:pt>
                <c:pt idx="30">
                  <c:v>2002 - Jul</c:v>
                </c:pt>
                <c:pt idx="31">
                  <c:v>2002 - Aug</c:v>
                </c:pt>
                <c:pt idx="32">
                  <c:v>2002 - Sep</c:v>
                </c:pt>
                <c:pt idx="33">
                  <c:v>2002 - Oct</c:v>
                </c:pt>
                <c:pt idx="34">
                  <c:v>2002 - Nov</c:v>
                </c:pt>
                <c:pt idx="35">
                  <c:v>2002 - Dec</c:v>
                </c:pt>
                <c:pt idx="36">
                  <c:v>2003 - Jan</c:v>
                </c:pt>
                <c:pt idx="37">
                  <c:v>2003 - Feb</c:v>
                </c:pt>
                <c:pt idx="38">
                  <c:v>2003 - Mar</c:v>
                </c:pt>
                <c:pt idx="39">
                  <c:v>2003 - Apr</c:v>
                </c:pt>
                <c:pt idx="40">
                  <c:v>2003 - May</c:v>
                </c:pt>
                <c:pt idx="41">
                  <c:v>2003 - Jun</c:v>
                </c:pt>
                <c:pt idx="42">
                  <c:v>2003 - Jul</c:v>
                </c:pt>
                <c:pt idx="43">
                  <c:v>2003 - Aug</c:v>
                </c:pt>
                <c:pt idx="44">
                  <c:v>2003 - Sep</c:v>
                </c:pt>
                <c:pt idx="45">
                  <c:v>2003 - Oct</c:v>
                </c:pt>
                <c:pt idx="46">
                  <c:v>2003 - Nov</c:v>
                </c:pt>
                <c:pt idx="47">
                  <c:v>2003 - Dec</c:v>
                </c:pt>
                <c:pt idx="48">
                  <c:v>2004 - Jan</c:v>
                </c:pt>
                <c:pt idx="49">
                  <c:v>2004 - Feb</c:v>
                </c:pt>
                <c:pt idx="50">
                  <c:v>2004 - Mar</c:v>
                </c:pt>
                <c:pt idx="51">
                  <c:v>2004 - Apr</c:v>
                </c:pt>
                <c:pt idx="52">
                  <c:v>2004 - May</c:v>
                </c:pt>
                <c:pt idx="53">
                  <c:v>2004 - Jun</c:v>
                </c:pt>
                <c:pt idx="54">
                  <c:v>2004 - Jul</c:v>
                </c:pt>
                <c:pt idx="55">
                  <c:v>2004 - Aug</c:v>
                </c:pt>
                <c:pt idx="56">
                  <c:v>2004 - Sep</c:v>
                </c:pt>
                <c:pt idx="57">
                  <c:v>2004 - Oct</c:v>
                </c:pt>
                <c:pt idx="58">
                  <c:v>2004 - Nov</c:v>
                </c:pt>
                <c:pt idx="59">
                  <c:v>2004 - Dec</c:v>
                </c:pt>
                <c:pt idx="60">
                  <c:v>2005 - Jan</c:v>
                </c:pt>
                <c:pt idx="61">
                  <c:v>2005 - Feb</c:v>
                </c:pt>
                <c:pt idx="62">
                  <c:v>2005 - Mar</c:v>
                </c:pt>
                <c:pt idx="63">
                  <c:v>2005 - Apr</c:v>
                </c:pt>
                <c:pt idx="64">
                  <c:v>2005 - May</c:v>
                </c:pt>
                <c:pt idx="65">
                  <c:v>2005 - Jun</c:v>
                </c:pt>
                <c:pt idx="66">
                  <c:v>2005 - Jul</c:v>
                </c:pt>
                <c:pt idx="67">
                  <c:v>2005 - Aug</c:v>
                </c:pt>
                <c:pt idx="68">
                  <c:v>2005 - Sep</c:v>
                </c:pt>
                <c:pt idx="69">
                  <c:v>2005 - Oct</c:v>
                </c:pt>
                <c:pt idx="70">
                  <c:v>2005 - Nov</c:v>
                </c:pt>
                <c:pt idx="71">
                  <c:v>2005 - Dec</c:v>
                </c:pt>
                <c:pt idx="72">
                  <c:v>2006 - Jan</c:v>
                </c:pt>
                <c:pt idx="73">
                  <c:v>2006 - Feb</c:v>
                </c:pt>
                <c:pt idx="74">
                  <c:v>2006 - Mar</c:v>
                </c:pt>
                <c:pt idx="75">
                  <c:v>2006 - Apr</c:v>
                </c:pt>
                <c:pt idx="76">
                  <c:v>2006 - May</c:v>
                </c:pt>
                <c:pt idx="77">
                  <c:v>2006 - Jun</c:v>
                </c:pt>
                <c:pt idx="78">
                  <c:v>2006 - Jul</c:v>
                </c:pt>
                <c:pt idx="79">
                  <c:v>2006 - Aug</c:v>
                </c:pt>
                <c:pt idx="80">
                  <c:v>2006 - Sep</c:v>
                </c:pt>
                <c:pt idx="81">
                  <c:v>2006 - Oct</c:v>
                </c:pt>
                <c:pt idx="82">
                  <c:v>2006 - Nov</c:v>
                </c:pt>
                <c:pt idx="83">
                  <c:v>2006 - Dec</c:v>
                </c:pt>
                <c:pt idx="84">
                  <c:v>2007 - Jan</c:v>
                </c:pt>
                <c:pt idx="85">
                  <c:v>2007 - Feb</c:v>
                </c:pt>
                <c:pt idx="86">
                  <c:v>2007 - Mar</c:v>
                </c:pt>
                <c:pt idx="87">
                  <c:v>2007 - Apr</c:v>
                </c:pt>
                <c:pt idx="88">
                  <c:v>2007 - May</c:v>
                </c:pt>
                <c:pt idx="89">
                  <c:v>2007 - Jun</c:v>
                </c:pt>
                <c:pt idx="90">
                  <c:v>2007 - Jul</c:v>
                </c:pt>
                <c:pt idx="91">
                  <c:v>2007 - Aug</c:v>
                </c:pt>
                <c:pt idx="92">
                  <c:v>2007 - Sep</c:v>
                </c:pt>
                <c:pt idx="93">
                  <c:v>2007 - Oct</c:v>
                </c:pt>
                <c:pt idx="94">
                  <c:v>2007 - Nov</c:v>
                </c:pt>
                <c:pt idx="95">
                  <c:v>2007 - Dec</c:v>
                </c:pt>
                <c:pt idx="96">
                  <c:v>2008 - Jan</c:v>
                </c:pt>
                <c:pt idx="97">
                  <c:v>2008 - Feb</c:v>
                </c:pt>
                <c:pt idx="98">
                  <c:v>2008 - Mar</c:v>
                </c:pt>
                <c:pt idx="99">
                  <c:v>2008 - Apr</c:v>
                </c:pt>
                <c:pt idx="100">
                  <c:v>2008 - May</c:v>
                </c:pt>
                <c:pt idx="101">
                  <c:v>2008 - Jun</c:v>
                </c:pt>
                <c:pt idx="102">
                  <c:v>2008 - Jul</c:v>
                </c:pt>
                <c:pt idx="103">
                  <c:v>2008 - Aug</c:v>
                </c:pt>
                <c:pt idx="104">
                  <c:v>2008 - Sep</c:v>
                </c:pt>
                <c:pt idx="105">
                  <c:v>2008 - Oct</c:v>
                </c:pt>
                <c:pt idx="106">
                  <c:v>2008 - Nov</c:v>
                </c:pt>
                <c:pt idx="107">
                  <c:v>2008 - Dec</c:v>
                </c:pt>
                <c:pt idx="108">
                  <c:v>2009 - Jan</c:v>
                </c:pt>
                <c:pt idx="109">
                  <c:v>2009 - Feb</c:v>
                </c:pt>
                <c:pt idx="110">
                  <c:v>2009 - Mar</c:v>
                </c:pt>
                <c:pt idx="111">
                  <c:v>2009 - Apr</c:v>
                </c:pt>
                <c:pt idx="112">
                  <c:v>2009 - May</c:v>
                </c:pt>
                <c:pt idx="113">
                  <c:v>2009 - Jun</c:v>
                </c:pt>
                <c:pt idx="114">
                  <c:v>2009 - Jul</c:v>
                </c:pt>
                <c:pt idx="115">
                  <c:v>2009 - Aug</c:v>
                </c:pt>
                <c:pt idx="116">
                  <c:v>2009 - Sep</c:v>
                </c:pt>
                <c:pt idx="117">
                  <c:v>2009 - Oct</c:v>
                </c:pt>
                <c:pt idx="118">
                  <c:v>2009 - Nov</c:v>
                </c:pt>
                <c:pt idx="119">
                  <c:v>2009 - Dec</c:v>
                </c:pt>
                <c:pt idx="120">
                  <c:v>2010 - Jan</c:v>
                </c:pt>
                <c:pt idx="121">
                  <c:v>2010 - Feb</c:v>
                </c:pt>
                <c:pt idx="122">
                  <c:v>2010 - Mar</c:v>
                </c:pt>
                <c:pt idx="123">
                  <c:v>2010 - Apr</c:v>
                </c:pt>
                <c:pt idx="124">
                  <c:v>2010 - May</c:v>
                </c:pt>
                <c:pt idx="125">
                  <c:v>2010 - Jun</c:v>
                </c:pt>
                <c:pt idx="126">
                  <c:v>2010 - Jul</c:v>
                </c:pt>
                <c:pt idx="127">
                  <c:v>2010 - Aug</c:v>
                </c:pt>
                <c:pt idx="128">
                  <c:v>2010 - Sep</c:v>
                </c:pt>
                <c:pt idx="129">
                  <c:v>2010 - Oct</c:v>
                </c:pt>
                <c:pt idx="130">
                  <c:v>2010 - Nov</c:v>
                </c:pt>
                <c:pt idx="131">
                  <c:v>2010 - Dec</c:v>
                </c:pt>
                <c:pt idx="132">
                  <c:v>2011 - Jan</c:v>
                </c:pt>
                <c:pt idx="133">
                  <c:v>2011 - Feb</c:v>
                </c:pt>
                <c:pt idx="134">
                  <c:v>2011 - Mar</c:v>
                </c:pt>
                <c:pt idx="135">
                  <c:v>2011 - Apr</c:v>
                </c:pt>
                <c:pt idx="136">
                  <c:v>2011 - May</c:v>
                </c:pt>
                <c:pt idx="137">
                  <c:v>2011 - Jun</c:v>
                </c:pt>
                <c:pt idx="138">
                  <c:v>2011 - Jul</c:v>
                </c:pt>
                <c:pt idx="139">
                  <c:v>2011 - Aug</c:v>
                </c:pt>
                <c:pt idx="140">
                  <c:v>2011 - Sep</c:v>
                </c:pt>
                <c:pt idx="141">
                  <c:v>2011 - Oct</c:v>
                </c:pt>
                <c:pt idx="142">
                  <c:v>2011 - Nov</c:v>
                </c:pt>
                <c:pt idx="143">
                  <c:v>2011 - Dec</c:v>
                </c:pt>
                <c:pt idx="144">
                  <c:v>2012 - Jan</c:v>
                </c:pt>
                <c:pt idx="145">
                  <c:v>2012 - Feb</c:v>
                </c:pt>
                <c:pt idx="146">
                  <c:v>2012 - Mar</c:v>
                </c:pt>
                <c:pt idx="147">
                  <c:v>2012 - Apr</c:v>
                </c:pt>
                <c:pt idx="148">
                  <c:v>2012 - May</c:v>
                </c:pt>
                <c:pt idx="149">
                  <c:v>2012 - Jun</c:v>
                </c:pt>
                <c:pt idx="150">
                  <c:v>2012 - Jul</c:v>
                </c:pt>
                <c:pt idx="151">
                  <c:v>2012 - Aug</c:v>
                </c:pt>
                <c:pt idx="152">
                  <c:v>2012 - Sep</c:v>
                </c:pt>
                <c:pt idx="153">
                  <c:v>2012 - Oct</c:v>
                </c:pt>
                <c:pt idx="154">
                  <c:v>2012 - Nov</c:v>
                </c:pt>
                <c:pt idx="155">
                  <c:v>2012 - Dec</c:v>
                </c:pt>
                <c:pt idx="156">
                  <c:v>2013 - Jan</c:v>
                </c:pt>
                <c:pt idx="157">
                  <c:v>2013 - Feb</c:v>
                </c:pt>
                <c:pt idx="158">
                  <c:v>2013 - Mar</c:v>
                </c:pt>
                <c:pt idx="159">
                  <c:v>2013 - Apr</c:v>
                </c:pt>
                <c:pt idx="160">
                  <c:v>2013 - May</c:v>
                </c:pt>
                <c:pt idx="161">
                  <c:v>2013 - Jun</c:v>
                </c:pt>
                <c:pt idx="162">
                  <c:v>2013 - Jul</c:v>
                </c:pt>
                <c:pt idx="163">
                  <c:v>2013 - Aug</c:v>
                </c:pt>
                <c:pt idx="164">
                  <c:v>2013 - Sep</c:v>
                </c:pt>
                <c:pt idx="165">
                  <c:v>2013 - Oct</c:v>
                </c:pt>
                <c:pt idx="166">
                  <c:v>2013 - Nov</c:v>
                </c:pt>
                <c:pt idx="167">
                  <c:v>2013 - Dec</c:v>
                </c:pt>
                <c:pt idx="168">
                  <c:v>2014 - Jan</c:v>
                </c:pt>
                <c:pt idx="169">
                  <c:v>2014 - Feb</c:v>
                </c:pt>
                <c:pt idx="170">
                  <c:v>2014 - Mar</c:v>
                </c:pt>
                <c:pt idx="171">
                  <c:v>2014 - Apr</c:v>
                </c:pt>
                <c:pt idx="172">
                  <c:v>2014 - May</c:v>
                </c:pt>
                <c:pt idx="173">
                  <c:v>2014 - Jun</c:v>
                </c:pt>
                <c:pt idx="174">
                  <c:v>2014 - Jul</c:v>
                </c:pt>
                <c:pt idx="175">
                  <c:v>2014 - Aug</c:v>
                </c:pt>
                <c:pt idx="176">
                  <c:v>2014 - Sep</c:v>
                </c:pt>
                <c:pt idx="177">
                  <c:v>2014 - Oct</c:v>
                </c:pt>
                <c:pt idx="178">
                  <c:v>2014 - Nov</c:v>
                </c:pt>
                <c:pt idx="179">
                  <c:v>2014 - Dec</c:v>
                </c:pt>
                <c:pt idx="180">
                  <c:v>2015 - Jan</c:v>
                </c:pt>
                <c:pt idx="181">
                  <c:v>2015 - Feb</c:v>
                </c:pt>
                <c:pt idx="182">
                  <c:v>2015 - Mar</c:v>
                </c:pt>
                <c:pt idx="183">
                  <c:v>2015 - Apr</c:v>
                </c:pt>
                <c:pt idx="184">
                  <c:v>2015 - May</c:v>
                </c:pt>
                <c:pt idx="185">
                  <c:v>2015 - Jun</c:v>
                </c:pt>
                <c:pt idx="186">
                  <c:v>2015 - Jul</c:v>
                </c:pt>
                <c:pt idx="187">
                  <c:v>2015 - Aug</c:v>
                </c:pt>
                <c:pt idx="188">
                  <c:v>2015 - Sep</c:v>
                </c:pt>
                <c:pt idx="189">
                  <c:v>2015 - Oct</c:v>
                </c:pt>
                <c:pt idx="190">
                  <c:v>2015 - Nov</c:v>
                </c:pt>
                <c:pt idx="191">
                  <c:v>2015 - Dec</c:v>
                </c:pt>
                <c:pt idx="192">
                  <c:v>2016 - Jan</c:v>
                </c:pt>
                <c:pt idx="193">
                  <c:v>2016 - Feb</c:v>
                </c:pt>
                <c:pt idx="194">
                  <c:v>2016 - Mar</c:v>
                </c:pt>
                <c:pt idx="195">
                  <c:v>2016 - Apr</c:v>
                </c:pt>
                <c:pt idx="196">
                  <c:v>2016 - May</c:v>
                </c:pt>
                <c:pt idx="197">
                  <c:v>2016 - Jun</c:v>
                </c:pt>
                <c:pt idx="198">
                  <c:v>2016 - Jul</c:v>
                </c:pt>
                <c:pt idx="199">
                  <c:v>2016 - Aug</c:v>
                </c:pt>
                <c:pt idx="200">
                  <c:v>2016 - Sep</c:v>
                </c:pt>
                <c:pt idx="201">
                  <c:v>2016 - Oct</c:v>
                </c:pt>
                <c:pt idx="202">
                  <c:v>2016 - Nov</c:v>
                </c:pt>
                <c:pt idx="203">
                  <c:v>2016 - Dec</c:v>
                </c:pt>
                <c:pt idx="204">
                  <c:v>2017 - Jan</c:v>
                </c:pt>
                <c:pt idx="205">
                  <c:v>2017 - Feb</c:v>
                </c:pt>
                <c:pt idx="206">
                  <c:v>2017 - Mar</c:v>
                </c:pt>
                <c:pt idx="207">
                  <c:v>2017 - Apr</c:v>
                </c:pt>
                <c:pt idx="208">
                  <c:v>2017 - May</c:v>
                </c:pt>
                <c:pt idx="209">
                  <c:v>2017 - Jun</c:v>
                </c:pt>
                <c:pt idx="210">
                  <c:v>2017 - Jul</c:v>
                </c:pt>
                <c:pt idx="211">
                  <c:v>2017 - Aug</c:v>
                </c:pt>
                <c:pt idx="212">
                  <c:v>2017 - Sep</c:v>
                </c:pt>
                <c:pt idx="213">
                  <c:v>2017 - Oct</c:v>
                </c:pt>
                <c:pt idx="214">
                  <c:v>2017 - Nov</c:v>
                </c:pt>
                <c:pt idx="215">
                  <c:v>2017 - Dec</c:v>
                </c:pt>
                <c:pt idx="216">
                  <c:v>2018 - Jan</c:v>
                </c:pt>
                <c:pt idx="217">
                  <c:v>2018 - Feb</c:v>
                </c:pt>
                <c:pt idx="218">
                  <c:v>2018 - Mar</c:v>
                </c:pt>
                <c:pt idx="219">
                  <c:v>2018 - Apr</c:v>
                </c:pt>
                <c:pt idx="220">
                  <c:v>2018 - May</c:v>
                </c:pt>
                <c:pt idx="221">
                  <c:v>2018 - Jun</c:v>
                </c:pt>
                <c:pt idx="222">
                  <c:v>2018 - Jul</c:v>
                </c:pt>
                <c:pt idx="223">
                  <c:v>2018 - Aug</c:v>
                </c:pt>
                <c:pt idx="224">
                  <c:v>2018 - Sep</c:v>
                </c:pt>
                <c:pt idx="225">
                  <c:v>2018 - Oct</c:v>
                </c:pt>
                <c:pt idx="226">
                  <c:v>2018 - Nov</c:v>
                </c:pt>
                <c:pt idx="227">
                  <c:v>2018 - Dec</c:v>
                </c:pt>
                <c:pt idx="228">
                  <c:v>2019 - Jan</c:v>
                </c:pt>
                <c:pt idx="229">
                  <c:v>2019 - Feb</c:v>
                </c:pt>
                <c:pt idx="230">
                  <c:v>2019 - Mar</c:v>
                </c:pt>
                <c:pt idx="231">
                  <c:v>2019 - Apr</c:v>
                </c:pt>
                <c:pt idx="232">
                  <c:v>2019 - May</c:v>
                </c:pt>
                <c:pt idx="233">
                  <c:v>2019 - Jun</c:v>
                </c:pt>
                <c:pt idx="234">
                  <c:v>2019 - Jul</c:v>
                </c:pt>
                <c:pt idx="235">
                  <c:v>2019 - Aug</c:v>
                </c:pt>
                <c:pt idx="236">
                  <c:v>2019 - Sep</c:v>
                </c:pt>
                <c:pt idx="237">
                  <c:v>2019 - Oct</c:v>
                </c:pt>
                <c:pt idx="238">
                  <c:v>2019 - Nov</c:v>
                </c:pt>
                <c:pt idx="239">
                  <c:v>2019 - Dec</c:v>
                </c:pt>
                <c:pt idx="240">
                  <c:v>2020 - Jan</c:v>
                </c:pt>
                <c:pt idx="241">
                  <c:v>2020 - Feb</c:v>
                </c:pt>
                <c:pt idx="242">
                  <c:v>2020 - Mar</c:v>
                </c:pt>
                <c:pt idx="243">
                  <c:v>2020 - Apr</c:v>
                </c:pt>
                <c:pt idx="244">
                  <c:v>2020 - May</c:v>
                </c:pt>
                <c:pt idx="245">
                  <c:v>2020 - Jun</c:v>
                </c:pt>
                <c:pt idx="246">
                  <c:v>2020 - Jul</c:v>
                </c:pt>
                <c:pt idx="247">
                  <c:v>2020 - Aug</c:v>
                </c:pt>
                <c:pt idx="248">
                  <c:v>2020 - Sep</c:v>
                </c:pt>
                <c:pt idx="249">
                  <c:v>2020 - Oct</c:v>
                </c:pt>
                <c:pt idx="250">
                  <c:v>2020 - Nov</c:v>
                </c:pt>
                <c:pt idx="251">
                  <c:v>2020 - Dec</c:v>
                </c:pt>
                <c:pt idx="252">
                  <c:v>2021 - Jan</c:v>
                </c:pt>
                <c:pt idx="253">
                  <c:v>2021 - Feb</c:v>
                </c:pt>
                <c:pt idx="254">
                  <c:v>2021 - Mar</c:v>
                </c:pt>
                <c:pt idx="255">
                  <c:v>2021 - Apr</c:v>
                </c:pt>
                <c:pt idx="256">
                  <c:v>2021 - May</c:v>
                </c:pt>
                <c:pt idx="257">
                  <c:v>2021 - Jun</c:v>
                </c:pt>
                <c:pt idx="258">
                  <c:v>2021 - Jul</c:v>
                </c:pt>
                <c:pt idx="259">
                  <c:v>2021 - Aug</c:v>
                </c:pt>
                <c:pt idx="260">
                  <c:v>2021 - Sep</c:v>
                </c:pt>
                <c:pt idx="261">
                  <c:v>2021 - Oct</c:v>
                </c:pt>
                <c:pt idx="262">
                  <c:v>2021 - Nov</c:v>
                </c:pt>
                <c:pt idx="263">
                  <c:v>2021 - Dec</c:v>
                </c:pt>
                <c:pt idx="264">
                  <c:v>2022 - Jan</c:v>
                </c:pt>
                <c:pt idx="265">
                  <c:v>2022 - Feb</c:v>
                </c:pt>
                <c:pt idx="266">
                  <c:v>2022 - Mar</c:v>
                </c:pt>
                <c:pt idx="267">
                  <c:v>2022 - Apr</c:v>
                </c:pt>
                <c:pt idx="268">
                  <c:v>2022 - May</c:v>
                </c:pt>
                <c:pt idx="269">
                  <c:v>2022 - Jun</c:v>
                </c:pt>
                <c:pt idx="270">
                  <c:v>2022 - Jul</c:v>
                </c:pt>
                <c:pt idx="271">
                  <c:v>2022 - Aug</c:v>
                </c:pt>
                <c:pt idx="272">
                  <c:v>2022 - Sep</c:v>
                </c:pt>
                <c:pt idx="273">
                  <c:v>2022 - Oct</c:v>
                </c:pt>
                <c:pt idx="274">
                  <c:v>2022 - Nov</c:v>
                </c:pt>
                <c:pt idx="275">
                  <c:v>2022 - Dec</c:v>
                </c:pt>
                <c:pt idx="276">
                  <c:v>2023 - Jan</c:v>
                </c:pt>
                <c:pt idx="277">
                  <c:v>2023 - Feb</c:v>
                </c:pt>
                <c:pt idx="278">
                  <c:v>2023 - Mar</c:v>
                </c:pt>
                <c:pt idx="279">
                  <c:v>2023 - Apr</c:v>
                </c:pt>
                <c:pt idx="280">
                  <c:v>2023 - May</c:v>
                </c:pt>
                <c:pt idx="281">
                  <c:v>2023 - Jun</c:v>
                </c:pt>
                <c:pt idx="282">
                  <c:v>2023 - Jul</c:v>
                </c:pt>
                <c:pt idx="283">
                  <c:v>2023 - Aug</c:v>
                </c:pt>
                <c:pt idx="284">
                  <c:v>2023 - Sep</c:v>
                </c:pt>
                <c:pt idx="285">
                  <c:v>2023 - Oct</c:v>
                </c:pt>
                <c:pt idx="286">
                  <c:v>2023 - Nov</c:v>
                </c:pt>
              </c:strCache>
            </c:strRef>
          </c:cat>
          <c:val>
            <c:numRef>
              <c:f>Sheet1!$B$2:$B$288</c:f>
              <c:numCache>
                <c:formatCode>General</c:formatCode>
                <c:ptCount val="287"/>
                <c:pt idx="0">
                  <c:v>151.88800000000001</c:v>
                </c:pt>
                <c:pt idx="1">
                  <c:v>151.672</c:v>
                </c:pt>
                <c:pt idx="2">
                  <c:v>151.816</c:v>
                </c:pt>
                <c:pt idx="3">
                  <c:v>153.78899999999999</c:v>
                </c:pt>
                <c:pt idx="4">
                  <c:v>152.69499999999999</c:v>
                </c:pt>
                <c:pt idx="5">
                  <c:v>155.29599999999999</c:v>
                </c:pt>
                <c:pt idx="6">
                  <c:v>154.84800000000001</c:v>
                </c:pt>
                <c:pt idx="7">
                  <c:v>153.33199999999999</c:v>
                </c:pt>
                <c:pt idx="8">
                  <c:v>151.83699999999999</c:v>
                </c:pt>
                <c:pt idx="9">
                  <c:v>153.249</c:v>
                </c:pt>
                <c:pt idx="10">
                  <c:v>152.839</c:v>
                </c:pt>
                <c:pt idx="11">
                  <c:v>153.607</c:v>
                </c:pt>
                <c:pt idx="12">
                  <c:v>150.762</c:v>
                </c:pt>
                <c:pt idx="13">
                  <c:v>150.672</c:v>
                </c:pt>
                <c:pt idx="14">
                  <c:v>151.55600000000001</c:v>
                </c:pt>
                <c:pt idx="15">
                  <c:v>152.33799999999999</c:v>
                </c:pt>
                <c:pt idx="16">
                  <c:v>151.77099999999999</c:v>
                </c:pt>
                <c:pt idx="17">
                  <c:v>154.21</c:v>
                </c:pt>
                <c:pt idx="18">
                  <c:v>155.035</c:v>
                </c:pt>
                <c:pt idx="19">
                  <c:v>151.54300000000001</c:v>
                </c:pt>
                <c:pt idx="20">
                  <c:v>150.76599999999999</c:v>
                </c:pt>
                <c:pt idx="21">
                  <c:v>150.50200000000001</c:v>
                </c:pt>
                <c:pt idx="22">
                  <c:v>150.601</c:v>
                </c:pt>
                <c:pt idx="23">
                  <c:v>151.06200000000001</c:v>
                </c:pt>
                <c:pt idx="24">
                  <c:v>147.249</c:v>
                </c:pt>
                <c:pt idx="25">
                  <c:v>148.65</c:v>
                </c:pt>
                <c:pt idx="26">
                  <c:v>148.91800000000001</c:v>
                </c:pt>
                <c:pt idx="27">
                  <c:v>150.369</c:v>
                </c:pt>
                <c:pt idx="28">
                  <c:v>150.82900000000001</c:v>
                </c:pt>
                <c:pt idx="29">
                  <c:v>152.55799999999999</c:v>
                </c:pt>
                <c:pt idx="30">
                  <c:v>152.47200000000001</c:v>
                </c:pt>
                <c:pt idx="31">
                  <c:v>151.608</c:v>
                </c:pt>
                <c:pt idx="32">
                  <c:v>150.24600000000001</c:v>
                </c:pt>
                <c:pt idx="33">
                  <c:v>150.749</c:v>
                </c:pt>
                <c:pt idx="34">
                  <c:v>149.49700000000001</c:v>
                </c:pt>
                <c:pt idx="35">
                  <c:v>149.89699999999999</c:v>
                </c:pt>
                <c:pt idx="36">
                  <c:v>146.90799999999999</c:v>
                </c:pt>
                <c:pt idx="37">
                  <c:v>146.905</c:v>
                </c:pt>
                <c:pt idx="38">
                  <c:v>147.13800000000001</c:v>
                </c:pt>
                <c:pt idx="39">
                  <c:v>148.386</c:v>
                </c:pt>
                <c:pt idx="40">
                  <c:v>147.74</c:v>
                </c:pt>
                <c:pt idx="41">
                  <c:v>148.97300000000001</c:v>
                </c:pt>
                <c:pt idx="42">
                  <c:v>149.25</c:v>
                </c:pt>
                <c:pt idx="43">
                  <c:v>147.511</c:v>
                </c:pt>
                <c:pt idx="44">
                  <c:v>146.12100000000001</c:v>
                </c:pt>
                <c:pt idx="45">
                  <c:v>147.995</c:v>
                </c:pt>
                <c:pt idx="46">
                  <c:v>147.035</c:v>
                </c:pt>
                <c:pt idx="47">
                  <c:v>147.28800000000001</c:v>
                </c:pt>
                <c:pt idx="48">
                  <c:v>145.91</c:v>
                </c:pt>
                <c:pt idx="49">
                  <c:v>145.934</c:v>
                </c:pt>
                <c:pt idx="50">
                  <c:v>145.899</c:v>
                </c:pt>
                <c:pt idx="51">
                  <c:v>146.71799999999999</c:v>
                </c:pt>
                <c:pt idx="52">
                  <c:v>146.92599999999999</c:v>
                </c:pt>
                <c:pt idx="53">
                  <c:v>148.04400000000001</c:v>
                </c:pt>
                <c:pt idx="54">
                  <c:v>148.92699999999999</c:v>
                </c:pt>
                <c:pt idx="55">
                  <c:v>148.14400000000001</c:v>
                </c:pt>
                <c:pt idx="56">
                  <c:v>146.57499999999999</c:v>
                </c:pt>
                <c:pt idx="57">
                  <c:v>147.64500000000001</c:v>
                </c:pt>
                <c:pt idx="58">
                  <c:v>147.37899999999999</c:v>
                </c:pt>
                <c:pt idx="59">
                  <c:v>147.74799999999999</c:v>
                </c:pt>
                <c:pt idx="60">
                  <c:v>142.886</c:v>
                </c:pt>
                <c:pt idx="61">
                  <c:v>142.684</c:v>
                </c:pt>
                <c:pt idx="62">
                  <c:v>142.946</c:v>
                </c:pt>
                <c:pt idx="63">
                  <c:v>144.11000000000001</c:v>
                </c:pt>
                <c:pt idx="64">
                  <c:v>144.48099999999999</c:v>
                </c:pt>
                <c:pt idx="65">
                  <c:v>146.316</c:v>
                </c:pt>
                <c:pt idx="66">
                  <c:v>146.608</c:v>
                </c:pt>
                <c:pt idx="67">
                  <c:v>146.51</c:v>
                </c:pt>
                <c:pt idx="68">
                  <c:v>145.17599999999999</c:v>
                </c:pt>
                <c:pt idx="69">
                  <c:v>145.76599999999999</c:v>
                </c:pt>
                <c:pt idx="70">
                  <c:v>144.875</c:v>
                </c:pt>
                <c:pt idx="71">
                  <c:v>145.095</c:v>
                </c:pt>
                <c:pt idx="72">
                  <c:v>143.482</c:v>
                </c:pt>
                <c:pt idx="73">
                  <c:v>143.833</c:v>
                </c:pt>
                <c:pt idx="74">
                  <c:v>144.27000000000001</c:v>
                </c:pt>
                <c:pt idx="75">
                  <c:v>145.89099999999999</c:v>
                </c:pt>
                <c:pt idx="76">
                  <c:v>146.03299999999999</c:v>
                </c:pt>
                <c:pt idx="77">
                  <c:v>147.738</c:v>
                </c:pt>
                <c:pt idx="78">
                  <c:v>148.58199999999999</c:v>
                </c:pt>
                <c:pt idx="79">
                  <c:v>147.49100000000001</c:v>
                </c:pt>
                <c:pt idx="80">
                  <c:v>146.68199999999999</c:v>
                </c:pt>
                <c:pt idx="81">
                  <c:v>148.12700000000001</c:v>
                </c:pt>
                <c:pt idx="82">
                  <c:v>147.26400000000001</c:v>
                </c:pt>
                <c:pt idx="83">
                  <c:v>147.36600000000001</c:v>
                </c:pt>
                <c:pt idx="84">
                  <c:v>145.97</c:v>
                </c:pt>
                <c:pt idx="85">
                  <c:v>146.19499999999999</c:v>
                </c:pt>
                <c:pt idx="86">
                  <c:v>146.572</c:v>
                </c:pt>
                <c:pt idx="87">
                  <c:v>147.89599999999999</c:v>
                </c:pt>
                <c:pt idx="88">
                  <c:v>147.99799999999999</c:v>
                </c:pt>
                <c:pt idx="89">
                  <c:v>149.17400000000001</c:v>
                </c:pt>
                <c:pt idx="90">
                  <c:v>150.04400000000001</c:v>
                </c:pt>
                <c:pt idx="91">
                  <c:v>148.09700000000001</c:v>
                </c:pt>
                <c:pt idx="92">
                  <c:v>147.45500000000001</c:v>
                </c:pt>
                <c:pt idx="93">
                  <c:v>147.55699999999999</c:v>
                </c:pt>
                <c:pt idx="94">
                  <c:v>147.286</c:v>
                </c:pt>
                <c:pt idx="95">
                  <c:v>146.91999999999999</c:v>
                </c:pt>
                <c:pt idx="96">
                  <c:v>145.953</c:v>
                </c:pt>
                <c:pt idx="97">
                  <c:v>145.78100000000001</c:v>
                </c:pt>
                <c:pt idx="98">
                  <c:v>145.91900000000001</c:v>
                </c:pt>
                <c:pt idx="99">
                  <c:v>147.59399999999999</c:v>
                </c:pt>
                <c:pt idx="100">
                  <c:v>147.56700000000001</c:v>
                </c:pt>
                <c:pt idx="101">
                  <c:v>149.023</c:v>
                </c:pt>
                <c:pt idx="102">
                  <c:v>147.97900000000001</c:v>
                </c:pt>
                <c:pt idx="103">
                  <c:v>146.244</c:v>
                </c:pt>
                <c:pt idx="104">
                  <c:v>145.96199999999999</c:v>
                </c:pt>
                <c:pt idx="105">
                  <c:v>145.56700000000001</c:v>
                </c:pt>
                <c:pt idx="106">
                  <c:v>144.327</c:v>
                </c:pt>
                <c:pt idx="107">
                  <c:v>143.636</c:v>
                </c:pt>
                <c:pt idx="108">
                  <c:v>141.17099999999999</c:v>
                </c:pt>
                <c:pt idx="109">
                  <c:v>140.81700000000001</c:v>
                </c:pt>
                <c:pt idx="110">
                  <c:v>140.21700000000001</c:v>
                </c:pt>
                <c:pt idx="111">
                  <c:v>142.36199999999999</c:v>
                </c:pt>
                <c:pt idx="112">
                  <c:v>142.20699999999999</c:v>
                </c:pt>
                <c:pt idx="113">
                  <c:v>143.30699999999999</c:v>
                </c:pt>
                <c:pt idx="114">
                  <c:v>142.44900000000001</c:v>
                </c:pt>
                <c:pt idx="115">
                  <c:v>141.15</c:v>
                </c:pt>
                <c:pt idx="116">
                  <c:v>139.941</c:v>
                </c:pt>
                <c:pt idx="117">
                  <c:v>139.53800000000001</c:v>
                </c:pt>
                <c:pt idx="118">
                  <c:v>138.90799999999999</c:v>
                </c:pt>
                <c:pt idx="119">
                  <c:v>138.232</c:v>
                </c:pt>
                <c:pt idx="120">
                  <c:v>143.54</c:v>
                </c:pt>
                <c:pt idx="121">
                  <c:v>143.44200000000001</c:v>
                </c:pt>
                <c:pt idx="122">
                  <c:v>143.53299999999999</c:v>
                </c:pt>
                <c:pt idx="123">
                  <c:v>145.733</c:v>
                </c:pt>
                <c:pt idx="124">
                  <c:v>145.696</c:v>
                </c:pt>
                <c:pt idx="125">
                  <c:v>147.113</c:v>
                </c:pt>
                <c:pt idx="126">
                  <c:v>147.69</c:v>
                </c:pt>
                <c:pt idx="127">
                  <c:v>147.25</c:v>
                </c:pt>
                <c:pt idx="128">
                  <c:v>145.977</c:v>
                </c:pt>
                <c:pt idx="129">
                  <c:v>145.327</c:v>
                </c:pt>
                <c:pt idx="130">
                  <c:v>145.119</c:v>
                </c:pt>
                <c:pt idx="131">
                  <c:v>144.98599999999999</c:v>
                </c:pt>
                <c:pt idx="132">
                  <c:v>144.01900000000001</c:v>
                </c:pt>
                <c:pt idx="133">
                  <c:v>144.262</c:v>
                </c:pt>
                <c:pt idx="134">
                  <c:v>144.374</c:v>
                </c:pt>
                <c:pt idx="135">
                  <c:v>146.648</c:v>
                </c:pt>
                <c:pt idx="136">
                  <c:v>146.85400000000001</c:v>
                </c:pt>
                <c:pt idx="137">
                  <c:v>148.02199999999999</c:v>
                </c:pt>
                <c:pt idx="138">
                  <c:v>148.96600000000001</c:v>
                </c:pt>
                <c:pt idx="139">
                  <c:v>147.506</c:v>
                </c:pt>
                <c:pt idx="140">
                  <c:v>146.636</c:v>
                </c:pt>
                <c:pt idx="141">
                  <c:v>146.73500000000001</c:v>
                </c:pt>
                <c:pt idx="142">
                  <c:v>146.738</c:v>
                </c:pt>
                <c:pt idx="143">
                  <c:v>145.77199999999999</c:v>
                </c:pt>
                <c:pt idx="144">
                  <c:v>143.5</c:v>
                </c:pt>
                <c:pt idx="145">
                  <c:v>143.81100000000001</c:v>
                </c:pt>
                <c:pt idx="146">
                  <c:v>143.88399999999999</c:v>
                </c:pt>
                <c:pt idx="147">
                  <c:v>146.06</c:v>
                </c:pt>
                <c:pt idx="148">
                  <c:v>146.47999999999999</c:v>
                </c:pt>
                <c:pt idx="149">
                  <c:v>148.05500000000001</c:v>
                </c:pt>
                <c:pt idx="150">
                  <c:v>148.21</c:v>
                </c:pt>
                <c:pt idx="151">
                  <c:v>146.636</c:v>
                </c:pt>
                <c:pt idx="152">
                  <c:v>146.792</c:v>
                </c:pt>
                <c:pt idx="153">
                  <c:v>147.05600000000001</c:v>
                </c:pt>
                <c:pt idx="154">
                  <c:v>146.34899999999999</c:v>
                </c:pt>
                <c:pt idx="155">
                  <c:v>146.07499999999999</c:v>
                </c:pt>
                <c:pt idx="156">
                  <c:v>143.37</c:v>
                </c:pt>
                <c:pt idx="157">
                  <c:v>143.84100000000001</c:v>
                </c:pt>
                <c:pt idx="158">
                  <c:v>144.292</c:v>
                </c:pt>
                <c:pt idx="159">
                  <c:v>146.75</c:v>
                </c:pt>
                <c:pt idx="160">
                  <c:v>146.79900000000001</c:v>
                </c:pt>
                <c:pt idx="161">
                  <c:v>148.089</c:v>
                </c:pt>
                <c:pt idx="162">
                  <c:v>148.845</c:v>
                </c:pt>
                <c:pt idx="163">
                  <c:v>146.642</c:v>
                </c:pt>
                <c:pt idx="164">
                  <c:v>146.04599999999999</c:v>
                </c:pt>
                <c:pt idx="165">
                  <c:v>145.43199999999999</c:v>
                </c:pt>
                <c:pt idx="166">
                  <c:v>145.61799999999999</c:v>
                </c:pt>
                <c:pt idx="167">
                  <c:v>145.54900000000001</c:v>
                </c:pt>
                <c:pt idx="168">
                  <c:v>143.96199999999999</c:v>
                </c:pt>
                <c:pt idx="169">
                  <c:v>144.93600000000001</c:v>
                </c:pt>
                <c:pt idx="170">
                  <c:v>145.87899999999999</c:v>
                </c:pt>
                <c:pt idx="171">
                  <c:v>147.84100000000001</c:v>
                </c:pt>
                <c:pt idx="172">
                  <c:v>148.02600000000001</c:v>
                </c:pt>
                <c:pt idx="173">
                  <c:v>149.01400000000001</c:v>
                </c:pt>
                <c:pt idx="174">
                  <c:v>149.64099999999999</c:v>
                </c:pt>
                <c:pt idx="175">
                  <c:v>147.70599999999999</c:v>
                </c:pt>
                <c:pt idx="176">
                  <c:v>147.56299999999999</c:v>
                </c:pt>
                <c:pt idx="177">
                  <c:v>148.851</c:v>
                </c:pt>
                <c:pt idx="178">
                  <c:v>147.846</c:v>
                </c:pt>
                <c:pt idx="179">
                  <c:v>147.68899999999999</c:v>
                </c:pt>
                <c:pt idx="180">
                  <c:v>145.69800000000001</c:v>
                </c:pt>
                <c:pt idx="181">
                  <c:v>146.571</c:v>
                </c:pt>
                <c:pt idx="182">
                  <c:v>146.99199999999999</c:v>
                </c:pt>
                <c:pt idx="183">
                  <c:v>149.13999999999999</c:v>
                </c:pt>
                <c:pt idx="184">
                  <c:v>149.89699999999999</c:v>
                </c:pt>
                <c:pt idx="185">
                  <c:v>150.26900000000001</c:v>
                </c:pt>
                <c:pt idx="186">
                  <c:v>150.816</c:v>
                </c:pt>
                <c:pt idx="187">
                  <c:v>149.87700000000001</c:v>
                </c:pt>
                <c:pt idx="188">
                  <c:v>149.30000000000001</c:v>
                </c:pt>
                <c:pt idx="189">
                  <c:v>149.935</c:v>
                </c:pt>
                <c:pt idx="190">
                  <c:v>149.429</c:v>
                </c:pt>
                <c:pt idx="191">
                  <c:v>149.83600000000001</c:v>
                </c:pt>
                <c:pt idx="192">
                  <c:v>146.733</c:v>
                </c:pt>
                <c:pt idx="193">
                  <c:v>147.881</c:v>
                </c:pt>
                <c:pt idx="194">
                  <c:v>147.83799999999999</c:v>
                </c:pt>
                <c:pt idx="195">
                  <c:v>148.61799999999999</c:v>
                </c:pt>
                <c:pt idx="196">
                  <c:v>149.75399999999999</c:v>
                </c:pt>
                <c:pt idx="197">
                  <c:v>150.624</c:v>
                </c:pt>
                <c:pt idx="198">
                  <c:v>150.512</c:v>
                </c:pt>
                <c:pt idx="199">
                  <c:v>148.536</c:v>
                </c:pt>
                <c:pt idx="200">
                  <c:v>148.12700000000001</c:v>
                </c:pt>
                <c:pt idx="201">
                  <c:v>149.03</c:v>
                </c:pt>
                <c:pt idx="202">
                  <c:v>148.22800000000001</c:v>
                </c:pt>
                <c:pt idx="203">
                  <c:v>148.14099999999999</c:v>
                </c:pt>
                <c:pt idx="204">
                  <c:v>144.79300000000001</c:v>
                </c:pt>
                <c:pt idx="205">
                  <c:v>145.28100000000001</c:v>
                </c:pt>
                <c:pt idx="206">
                  <c:v>145.64699999999999</c:v>
                </c:pt>
                <c:pt idx="207">
                  <c:v>146.62299999999999</c:v>
                </c:pt>
                <c:pt idx="208">
                  <c:v>147.66300000000001</c:v>
                </c:pt>
                <c:pt idx="209">
                  <c:v>148.911</c:v>
                </c:pt>
                <c:pt idx="210">
                  <c:v>150.15700000000001</c:v>
                </c:pt>
                <c:pt idx="211">
                  <c:v>147.96700000000001</c:v>
                </c:pt>
                <c:pt idx="212">
                  <c:v>148.001</c:v>
                </c:pt>
                <c:pt idx="213">
                  <c:v>147.298</c:v>
                </c:pt>
                <c:pt idx="214">
                  <c:v>146.70400000000001</c:v>
                </c:pt>
                <c:pt idx="215">
                  <c:v>146.441</c:v>
                </c:pt>
                <c:pt idx="216">
                  <c:v>142.47900000000001</c:v>
                </c:pt>
                <c:pt idx="217">
                  <c:v>143.565</c:v>
                </c:pt>
                <c:pt idx="218">
                  <c:v>143.673</c:v>
                </c:pt>
                <c:pt idx="219">
                  <c:v>144.94800000000001</c:v>
                </c:pt>
                <c:pt idx="220">
                  <c:v>145.386</c:v>
                </c:pt>
                <c:pt idx="221">
                  <c:v>146.71600000000001</c:v>
                </c:pt>
                <c:pt idx="222">
                  <c:v>147.85400000000001</c:v>
                </c:pt>
                <c:pt idx="223">
                  <c:v>145.26599999999999</c:v>
                </c:pt>
                <c:pt idx="224">
                  <c:v>145.59</c:v>
                </c:pt>
                <c:pt idx="225">
                  <c:v>145.702</c:v>
                </c:pt>
                <c:pt idx="226">
                  <c:v>145.09899999999999</c:v>
                </c:pt>
                <c:pt idx="227">
                  <c:v>145.489</c:v>
                </c:pt>
                <c:pt idx="228">
                  <c:v>143.208</c:v>
                </c:pt>
                <c:pt idx="229">
                  <c:v>144.53700000000001</c:v>
                </c:pt>
                <c:pt idx="230">
                  <c:v>144.44499999999999</c:v>
                </c:pt>
                <c:pt idx="231">
                  <c:v>145.363</c:v>
                </c:pt>
                <c:pt idx="232">
                  <c:v>145.571</c:v>
                </c:pt>
                <c:pt idx="233">
                  <c:v>147.59200000000001</c:v>
                </c:pt>
                <c:pt idx="234">
                  <c:v>148.75700000000001</c:v>
                </c:pt>
                <c:pt idx="235">
                  <c:v>147.059</c:v>
                </c:pt>
                <c:pt idx="236">
                  <c:v>147.72300000000001</c:v>
                </c:pt>
                <c:pt idx="237">
                  <c:v>147.25200000000001</c:v>
                </c:pt>
                <c:pt idx="238">
                  <c:v>147.422</c:v>
                </c:pt>
                <c:pt idx="239">
                  <c:v>147.072</c:v>
                </c:pt>
                <c:pt idx="240">
                  <c:v>143.876</c:v>
                </c:pt>
                <c:pt idx="241">
                  <c:v>144.89400000000001</c:v>
                </c:pt>
                <c:pt idx="242">
                  <c:v>143.12100000000001</c:v>
                </c:pt>
                <c:pt idx="243">
                  <c:v>124.495</c:v>
                </c:pt>
                <c:pt idx="244">
                  <c:v>122.69199999999999</c:v>
                </c:pt>
                <c:pt idx="245">
                  <c:v>131.72300000000001</c:v>
                </c:pt>
                <c:pt idx="246">
                  <c:v>138.82400000000001</c:v>
                </c:pt>
                <c:pt idx="247">
                  <c:v>138.80199999999999</c:v>
                </c:pt>
                <c:pt idx="248">
                  <c:v>138.495</c:v>
                </c:pt>
                <c:pt idx="249">
                  <c:v>139.49700000000001</c:v>
                </c:pt>
                <c:pt idx="250">
                  <c:v>138.822</c:v>
                </c:pt>
                <c:pt idx="251">
                  <c:v>138.96799999999999</c:v>
                </c:pt>
                <c:pt idx="252">
                  <c:v>137.191</c:v>
                </c:pt>
                <c:pt idx="253">
                  <c:v>139.05699999999999</c:v>
                </c:pt>
                <c:pt idx="254">
                  <c:v>139.001</c:v>
                </c:pt>
                <c:pt idx="255">
                  <c:v>140.065</c:v>
                </c:pt>
                <c:pt idx="256">
                  <c:v>140.30699999999999</c:v>
                </c:pt>
                <c:pt idx="257">
                  <c:v>140.785</c:v>
                </c:pt>
                <c:pt idx="258">
                  <c:v>142.44200000000001</c:v>
                </c:pt>
                <c:pt idx="259">
                  <c:v>141.03899999999999</c:v>
                </c:pt>
                <c:pt idx="260">
                  <c:v>142.24100000000001</c:v>
                </c:pt>
                <c:pt idx="261">
                  <c:v>143.005</c:v>
                </c:pt>
                <c:pt idx="262">
                  <c:v>143.233</c:v>
                </c:pt>
                <c:pt idx="263">
                  <c:v>142.82499999999999</c:v>
                </c:pt>
                <c:pt idx="264">
                  <c:v>141.84200000000001</c:v>
                </c:pt>
                <c:pt idx="265">
                  <c:v>142.32499999999999</c:v>
                </c:pt>
                <c:pt idx="266">
                  <c:v>143.37</c:v>
                </c:pt>
                <c:pt idx="267">
                  <c:v>144.221</c:v>
                </c:pt>
                <c:pt idx="268">
                  <c:v>144.63300000000001</c:v>
                </c:pt>
                <c:pt idx="269">
                  <c:v>145.05799999999999</c:v>
                </c:pt>
                <c:pt idx="270">
                  <c:v>146.50800000000001</c:v>
                </c:pt>
                <c:pt idx="271">
                  <c:v>145.041</c:v>
                </c:pt>
                <c:pt idx="272">
                  <c:v>144.89400000000001</c:v>
                </c:pt>
                <c:pt idx="273">
                  <c:v>145.94300000000001</c:v>
                </c:pt>
                <c:pt idx="274">
                  <c:v>144.88</c:v>
                </c:pt>
                <c:pt idx="275">
                  <c:v>144.613</c:v>
                </c:pt>
                <c:pt idx="276">
                  <c:v>143.26</c:v>
                </c:pt>
                <c:pt idx="277">
                  <c:v>144.83500000000001</c:v>
                </c:pt>
                <c:pt idx="278">
                  <c:v>146.209</c:v>
                </c:pt>
                <c:pt idx="279">
                  <c:v>147.14500000000001</c:v>
                </c:pt>
                <c:pt idx="280">
                  <c:v>147.346</c:v>
                </c:pt>
                <c:pt idx="281">
                  <c:v>147.506</c:v>
                </c:pt>
                <c:pt idx="282">
                  <c:v>149.56100000000001</c:v>
                </c:pt>
                <c:pt idx="283">
                  <c:v>147.74799999999999</c:v>
                </c:pt>
                <c:pt idx="284">
                  <c:v>146.447</c:v>
                </c:pt>
                <c:pt idx="285">
                  <c:v>147.03899999999999</c:v>
                </c:pt>
                <c:pt idx="286">
                  <c:v>146.09700000000001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0E3-43D6-A750-A42DC2E335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7232"/>
        <c:axId val="1256508928"/>
      </c:lineChart>
      <c:catAx>
        <c:axId val="142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6508928"/>
        <c:crosses val="autoZero"/>
        <c:auto val="1"/>
        <c:lblAlgn val="ctr"/>
        <c:lblOffset val="100"/>
        <c:tickLblSkip val="6"/>
        <c:noMultiLvlLbl val="0"/>
      </c:catAx>
      <c:valAx>
        <c:axId val="1256508928"/>
        <c:scaling>
          <c:orientation val="minMax"/>
          <c:min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7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466795775270229E-2"/>
          <c:y val="4.3143427980010952E-2"/>
          <c:w val="0.89270650853808498"/>
          <c:h val="0.72537641944290843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Sheet1!$A$2:$A$288</c:f>
              <c:strCache>
                <c:ptCount val="287"/>
                <c:pt idx="0">
                  <c:v>2000 - Jan</c:v>
                </c:pt>
                <c:pt idx="1">
                  <c:v>2000 - Feb</c:v>
                </c:pt>
                <c:pt idx="2">
                  <c:v>2000 - Mar</c:v>
                </c:pt>
                <c:pt idx="3">
                  <c:v>2000 - Apr</c:v>
                </c:pt>
                <c:pt idx="4">
                  <c:v>2000 - May</c:v>
                </c:pt>
                <c:pt idx="5">
                  <c:v>2000 - Jun</c:v>
                </c:pt>
                <c:pt idx="6">
                  <c:v>2000 - Jul</c:v>
                </c:pt>
                <c:pt idx="7">
                  <c:v>2000 - Aug</c:v>
                </c:pt>
                <c:pt idx="8">
                  <c:v>2000 - Sep</c:v>
                </c:pt>
                <c:pt idx="9">
                  <c:v>2000 - Oct</c:v>
                </c:pt>
                <c:pt idx="10">
                  <c:v>2000 - Nov</c:v>
                </c:pt>
                <c:pt idx="11">
                  <c:v>2000 - Dec</c:v>
                </c:pt>
                <c:pt idx="12">
                  <c:v>2001 - Jan</c:v>
                </c:pt>
                <c:pt idx="13">
                  <c:v>2001 - Feb</c:v>
                </c:pt>
                <c:pt idx="14">
                  <c:v>2001 - Mar</c:v>
                </c:pt>
                <c:pt idx="15">
                  <c:v>2001 - Apr</c:v>
                </c:pt>
                <c:pt idx="16">
                  <c:v>2001 - May</c:v>
                </c:pt>
                <c:pt idx="17">
                  <c:v>2001 - Jun</c:v>
                </c:pt>
                <c:pt idx="18">
                  <c:v>2001 - Jul</c:v>
                </c:pt>
                <c:pt idx="19">
                  <c:v>2001 - Aug</c:v>
                </c:pt>
                <c:pt idx="20">
                  <c:v>2001 - Sep</c:v>
                </c:pt>
                <c:pt idx="21">
                  <c:v>2001 - Oct</c:v>
                </c:pt>
                <c:pt idx="22">
                  <c:v>2001 - Nov</c:v>
                </c:pt>
                <c:pt idx="23">
                  <c:v>2001 - Dec</c:v>
                </c:pt>
                <c:pt idx="24">
                  <c:v>2002 - Jan</c:v>
                </c:pt>
                <c:pt idx="25">
                  <c:v>2002 - Feb</c:v>
                </c:pt>
                <c:pt idx="26">
                  <c:v>2002 - Mar</c:v>
                </c:pt>
                <c:pt idx="27">
                  <c:v>2002 - Apr</c:v>
                </c:pt>
                <c:pt idx="28">
                  <c:v>2002 - May</c:v>
                </c:pt>
                <c:pt idx="29">
                  <c:v>2002 - Jun</c:v>
                </c:pt>
                <c:pt idx="30">
                  <c:v>2002 - Jul</c:v>
                </c:pt>
                <c:pt idx="31">
                  <c:v>2002 - Aug</c:v>
                </c:pt>
                <c:pt idx="32">
                  <c:v>2002 - Sep</c:v>
                </c:pt>
                <c:pt idx="33">
                  <c:v>2002 - Oct</c:v>
                </c:pt>
                <c:pt idx="34">
                  <c:v>2002 - Nov</c:v>
                </c:pt>
                <c:pt idx="35">
                  <c:v>2002 - Dec</c:v>
                </c:pt>
                <c:pt idx="36">
                  <c:v>2003 - Jan</c:v>
                </c:pt>
                <c:pt idx="37">
                  <c:v>2003 - Feb</c:v>
                </c:pt>
                <c:pt idx="38">
                  <c:v>2003 - Mar</c:v>
                </c:pt>
                <c:pt idx="39">
                  <c:v>2003 - Apr</c:v>
                </c:pt>
                <c:pt idx="40">
                  <c:v>2003 - May</c:v>
                </c:pt>
                <c:pt idx="41">
                  <c:v>2003 - Jun</c:v>
                </c:pt>
                <c:pt idx="42">
                  <c:v>2003 - Jul</c:v>
                </c:pt>
                <c:pt idx="43">
                  <c:v>2003 - Aug</c:v>
                </c:pt>
                <c:pt idx="44">
                  <c:v>2003 - Sep</c:v>
                </c:pt>
                <c:pt idx="45">
                  <c:v>2003 - Oct</c:v>
                </c:pt>
                <c:pt idx="46">
                  <c:v>2003 - Nov</c:v>
                </c:pt>
                <c:pt idx="47">
                  <c:v>2003 - Dec</c:v>
                </c:pt>
                <c:pt idx="48">
                  <c:v>2004 - Jan</c:v>
                </c:pt>
                <c:pt idx="49">
                  <c:v>2004 - Feb</c:v>
                </c:pt>
                <c:pt idx="50">
                  <c:v>2004 - Mar</c:v>
                </c:pt>
                <c:pt idx="51">
                  <c:v>2004 - Apr</c:v>
                </c:pt>
                <c:pt idx="52">
                  <c:v>2004 - May</c:v>
                </c:pt>
                <c:pt idx="53">
                  <c:v>2004 - Jun</c:v>
                </c:pt>
                <c:pt idx="54">
                  <c:v>2004 - Jul</c:v>
                </c:pt>
                <c:pt idx="55">
                  <c:v>2004 - Aug</c:v>
                </c:pt>
                <c:pt idx="56">
                  <c:v>2004 - Sep</c:v>
                </c:pt>
                <c:pt idx="57">
                  <c:v>2004 - Oct</c:v>
                </c:pt>
                <c:pt idx="58">
                  <c:v>2004 - Nov</c:v>
                </c:pt>
                <c:pt idx="59">
                  <c:v>2004 - Dec</c:v>
                </c:pt>
                <c:pt idx="60">
                  <c:v>2005 - Jan</c:v>
                </c:pt>
                <c:pt idx="61">
                  <c:v>2005 - Feb</c:v>
                </c:pt>
                <c:pt idx="62">
                  <c:v>2005 - Mar</c:v>
                </c:pt>
                <c:pt idx="63">
                  <c:v>2005 - Apr</c:v>
                </c:pt>
                <c:pt idx="64">
                  <c:v>2005 - May</c:v>
                </c:pt>
                <c:pt idx="65">
                  <c:v>2005 - Jun</c:v>
                </c:pt>
                <c:pt idx="66">
                  <c:v>2005 - Jul</c:v>
                </c:pt>
                <c:pt idx="67">
                  <c:v>2005 - Aug</c:v>
                </c:pt>
                <c:pt idx="68">
                  <c:v>2005 - Sep</c:v>
                </c:pt>
                <c:pt idx="69">
                  <c:v>2005 - Oct</c:v>
                </c:pt>
                <c:pt idx="70">
                  <c:v>2005 - Nov</c:v>
                </c:pt>
                <c:pt idx="71">
                  <c:v>2005 - Dec</c:v>
                </c:pt>
                <c:pt idx="72">
                  <c:v>2006 - Jan</c:v>
                </c:pt>
                <c:pt idx="73">
                  <c:v>2006 - Feb</c:v>
                </c:pt>
                <c:pt idx="74">
                  <c:v>2006 - Mar</c:v>
                </c:pt>
                <c:pt idx="75">
                  <c:v>2006 - Apr</c:v>
                </c:pt>
                <c:pt idx="76">
                  <c:v>2006 - May</c:v>
                </c:pt>
                <c:pt idx="77">
                  <c:v>2006 - Jun</c:v>
                </c:pt>
                <c:pt idx="78">
                  <c:v>2006 - Jul</c:v>
                </c:pt>
                <c:pt idx="79">
                  <c:v>2006 - Aug</c:v>
                </c:pt>
                <c:pt idx="80">
                  <c:v>2006 - Sep</c:v>
                </c:pt>
                <c:pt idx="81">
                  <c:v>2006 - Oct</c:v>
                </c:pt>
                <c:pt idx="82">
                  <c:v>2006 - Nov</c:v>
                </c:pt>
                <c:pt idx="83">
                  <c:v>2006 - Dec</c:v>
                </c:pt>
                <c:pt idx="84">
                  <c:v>2007 - Jan</c:v>
                </c:pt>
                <c:pt idx="85">
                  <c:v>2007 - Feb</c:v>
                </c:pt>
                <c:pt idx="86">
                  <c:v>2007 - Mar</c:v>
                </c:pt>
                <c:pt idx="87">
                  <c:v>2007 - Apr</c:v>
                </c:pt>
                <c:pt idx="88">
                  <c:v>2007 - May</c:v>
                </c:pt>
                <c:pt idx="89">
                  <c:v>2007 - Jun</c:v>
                </c:pt>
                <c:pt idx="90">
                  <c:v>2007 - Jul</c:v>
                </c:pt>
                <c:pt idx="91">
                  <c:v>2007 - Aug</c:v>
                </c:pt>
                <c:pt idx="92">
                  <c:v>2007 - Sep</c:v>
                </c:pt>
                <c:pt idx="93">
                  <c:v>2007 - Oct</c:v>
                </c:pt>
                <c:pt idx="94">
                  <c:v>2007 - Nov</c:v>
                </c:pt>
                <c:pt idx="95">
                  <c:v>2007 - Dec</c:v>
                </c:pt>
                <c:pt idx="96">
                  <c:v>2008 - Jan</c:v>
                </c:pt>
                <c:pt idx="97">
                  <c:v>2008 - Feb</c:v>
                </c:pt>
                <c:pt idx="98">
                  <c:v>2008 - Mar</c:v>
                </c:pt>
                <c:pt idx="99">
                  <c:v>2008 - Apr</c:v>
                </c:pt>
                <c:pt idx="100">
                  <c:v>2008 - May</c:v>
                </c:pt>
                <c:pt idx="101">
                  <c:v>2008 - Jun</c:v>
                </c:pt>
                <c:pt idx="102">
                  <c:v>2008 - Jul</c:v>
                </c:pt>
                <c:pt idx="103">
                  <c:v>2008 - Aug</c:v>
                </c:pt>
                <c:pt idx="104">
                  <c:v>2008 - Sep</c:v>
                </c:pt>
                <c:pt idx="105">
                  <c:v>2008 - Oct</c:v>
                </c:pt>
                <c:pt idx="106">
                  <c:v>2008 - Nov</c:v>
                </c:pt>
                <c:pt idx="107">
                  <c:v>2008 - Dec</c:v>
                </c:pt>
                <c:pt idx="108">
                  <c:v>2009 - Jan</c:v>
                </c:pt>
                <c:pt idx="109">
                  <c:v>2009 - Feb</c:v>
                </c:pt>
                <c:pt idx="110">
                  <c:v>2009 - Mar</c:v>
                </c:pt>
                <c:pt idx="111">
                  <c:v>2009 - Apr</c:v>
                </c:pt>
                <c:pt idx="112">
                  <c:v>2009 - May</c:v>
                </c:pt>
                <c:pt idx="113">
                  <c:v>2009 - Jun</c:v>
                </c:pt>
                <c:pt idx="114">
                  <c:v>2009 - Jul</c:v>
                </c:pt>
                <c:pt idx="115">
                  <c:v>2009 - Aug</c:v>
                </c:pt>
                <c:pt idx="116">
                  <c:v>2009 - Sep</c:v>
                </c:pt>
                <c:pt idx="117">
                  <c:v>2009 - Oct</c:v>
                </c:pt>
                <c:pt idx="118">
                  <c:v>2009 - Nov</c:v>
                </c:pt>
                <c:pt idx="119">
                  <c:v>2009 - Dec</c:v>
                </c:pt>
                <c:pt idx="120">
                  <c:v>2010 - Jan</c:v>
                </c:pt>
                <c:pt idx="121">
                  <c:v>2010 - Feb</c:v>
                </c:pt>
                <c:pt idx="122">
                  <c:v>2010 - Mar</c:v>
                </c:pt>
                <c:pt idx="123">
                  <c:v>2010 - Apr</c:v>
                </c:pt>
                <c:pt idx="124">
                  <c:v>2010 - May</c:v>
                </c:pt>
                <c:pt idx="125">
                  <c:v>2010 - Jun</c:v>
                </c:pt>
                <c:pt idx="126">
                  <c:v>2010 - Jul</c:v>
                </c:pt>
                <c:pt idx="127">
                  <c:v>2010 - Aug</c:v>
                </c:pt>
                <c:pt idx="128">
                  <c:v>2010 - Sep</c:v>
                </c:pt>
                <c:pt idx="129">
                  <c:v>2010 - Oct</c:v>
                </c:pt>
                <c:pt idx="130">
                  <c:v>2010 - Nov</c:v>
                </c:pt>
                <c:pt idx="131">
                  <c:v>2010 - Dec</c:v>
                </c:pt>
                <c:pt idx="132">
                  <c:v>2011 - Jan</c:v>
                </c:pt>
                <c:pt idx="133">
                  <c:v>2011 - Feb</c:v>
                </c:pt>
                <c:pt idx="134">
                  <c:v>2011 - Mar</c:v>
                </c:pt>
                <c:pt idx="135">
                  <c:v>2011 - Apr</c:v>
                </c:pt>
                <c:pt idx="136">
                  <c:v>2011 - May</c:v>
                </c:pt>
                <c:pt idx="137">
                  <c:v>2011 - Jun</c:v>
                </c:pt>
                <c:pt idx="138">
                  <c:v>2011 - Jul</c:v>
                </c:pt>
                <c:pt idx="139">
                  <c:v>2011 - Aug</c:v>
                </c:pt>
                <c:pt idx="140">
                  <c:v>2011 - Sep</c:v>
                </c:pt>
                <c:pt idx="141">
                  <c:v>2011 - Oct</c:v>
                </c:pt>
                <c:pt idx="142">
                  <c:v>2011 - Nov</c:v>
                </c:pt>
                <c:pt idx="143">
                  <c:v>2011 - Dec</c:v>
                </c:pt>
                <c:pt idx="144">
                  <c:v>2012 - Jan</c:v>
                </c:pt>
                <c:pt idx="145">
                  <c:v>2012 - Feb</c:v>
                </c:pt>
                <c:pt idx="146">
                  <c:v>2012 - Mar</c:v>
                </c:pt>
                <c:pt idx="147">
                  <c:v>2012 - Apr</c:v>
                </c:pt>
                <c:pt idx="148">
                  <c:v>2012 - May</c:v>
                </c:pt>
                <c:pt idx="149">
                  <c:v>2012 - Jun</c:v>
                </c:pt>
                <c:pt idx="150">
                  <c:v>2012 - Jul</c:v>
                </c:pt>
                <c:pt idx="151">
                  <c:v>2012 - Aug</c:v>
                </c:pt>
                <c:pt idx="152">
                  <c:v>2012 - Sep</c:v>
                </c:pt>
                <c:pt idx="153">
                  <c:v>2012 - Oct</c:v>
                </c:pt>
                <c:pt idx="154">
                  <c:v>2012 - Nov</c:v>
                </c:pt>
                <c:pt idx="155">
                  <c:v>2012 - Dec</c:v>
                </c:pt>
                <c:pt idx="156">
                  <c:v>2013 - Jan</c:v>
                </c:pt>
                <c:pt idx="157">
                  <c:v>2013 - Feb</c:v>
                </c:pt>
                <c:pt idx="158">
                  <c:v>2013 - Mar</c:v>
                </c:pt>
                <c:pt idx="159">
                  <c:v>2013 - Apr</c:v>
                </c:pt>
                <c:pt idx="160">
                  <c:v>2013 - May</c:v>
                </c:pt>
                <c:pt idx="161">
                  <c:v>2013 - Jun</c:v>
                </c:pt>
                <c:pt idx="162">
                  <c:v>2013 - Jul</c:v>
                </c:pt>
                <c:pt idx="163">
                  <c:v>2013 - Aug</c:v>
                </c:pt>
                <c:pt idx="164">
                  <c:v>2013 - Sep</c:v>
                </c:pt>
                <c:pt idx="165">
                  <c:v>2013 - Oct</c:v>
                </c:pt>
                <c:pt idx="166">
                  <c:v>2013 - Nov</c:v>
                </c:pt>
                <c:pt idx="167">
                  <c:v>2013 - Dec</c:v>
                </c:pt>
                <c:pt idx="168">
                  <c:v>2014 - Jan</c:v>
                </c:pt>
                <c:pt idx="169">
                  <c:v>2014 - Feb</c:v>
                </c:pt>
                <c:pt idx="170">
                  <c:v>2014 - Mar</c:v>
                </c:pt>
                <c:pt idx="171">
                  <c:v>2014 - Apr</c:v>
                </c:pt>
                <c:pt idx="172">
                  <c:v>2014 - May</c:v>
                </c:pt>
                <c:pt idx="173">
                  <c:v>2014 - Jun</c:v>
                </c:pt>
                <c:pt idx="174">
                  <c:v>2014 - Jul</c:v>
                </c:pt>
                <c:pt idx="175">
                  <c:v>2014 - Aug</c:v>
                </c:pt>
                <c:pt idx="176">
                  <c:v>2014 - Sep</c:v>
                </c:pt>
                <c:pt idx="177">
                  <c:v>2014 - Oct</c:v>
                </c:pt>
                <c:pt idx="178">
                  <c:v>2014 - Nov</c:v>
                </c:pt>
                <c:pt idx="179">
                  <c:v>2014 - Dec</c:v>
                </c:pt>
                <c:pt idx="180">
                  <c:v>2015 - Jan</c:v>
                </c:pt>
                <c:pt idx="181">
                  <c:v>2015 - Feb</c:v>
                </c:pt>
                <c:pt idx="182">
                  <c:v>2015 - Mar</c:v>
                </c:pt>
                <c:pt idx="183">
                  <c:v>2015 - Apr</c:v>
                </c:pt>
                <c:pt idx="184">
                  <c:v>2015 - May</c:v>
                </c:pt>
                <c:pt idx="185">
                  <c:v>2015 - Jun</c:v>
                </c:pt>
                <c:pt idx="186">
                  <c:v>2015 - Jul</c:v>
                </c:pt>
                <c:pt idx="187">
                  <c:v>2015 - Aug</c:v>
                </c:pt>
                <c:pt idx="188">
                  <c:v>2015 - Sep</c:v>
                </c:pt>
                <c:pt idx="189">
                  <c:v>2015 - Oct</c:v>
                </c:pt>
                <c:pt idx="190">
                  <c:v>2015 - Nov</c:v>
                </c:pt>
                <c:pt idx="191">
                  <c:v>2015 - Dec</c:v>
                </c:pt>
                <c:pt idx="192">
                  <c:v>2016 - Jan</c:v>
                </c:pt>
                <c:pt idx="193">
                  <c:v>2016 - Feb</c:v>
                </c:pt>
                <c:pt idx="194">
                  <c:v>2016 - Mar</c:v>
                </c:pt>
                <c:pt idx="195">
                  <c:v>2016 - Apr</c:v>
                </c:pt>
                <c:pt idx="196">
                  <c:v>2016 - May</c:v>
                </c:pt>
                <c:pt idx="197">
                  <c:v>2016 - Jun</c:v>
                </c:pt>
                <c:pt idx="198">
                  <c:v>2016 - Jul</c:v>
                </c:pt>
                <c:pt idx="199">
                  <c:v>2016 - Aug</c:v>
                </c:pt>
                <c:pt idx="200">
                  <c:v>2016 - Sep</c:v>
                </c:pt>
                <c:pt idx="201">
                  <c:v>2016 - Oct</c:v>
                </c:pt>
                <c:pt idx="202">
                  <c:v>2016 - Nov</c:v>
                </c:pt>
                <c:pt idx="203">
                  <c:v>2016 - Dec</c:v>
                </c:pt>
                <c:pt idx="204">
                  <c:v>2017 - Jan</c:v>
                </c:pt>
                <c:pt idx="205">
                  <c:v>2017 - Feb</c:v>
                </c:pt>
                <c:pt idx="206">
                  <c:v>2017 - Mar</c:v>
                </c:pt>
                <c:pt idx="207">
                  <c:v>2017 - Apr</c:v>
                </c:pt>
                <c:pt idx="208">
                  <c:v>2017 - May</c:v>
                </c:pt>
                <c:pt idx="209">
                  <c:v>2017 - Jun</c:v>
                </c:pt>
                <c:pt idx="210">
                  <c:v>2017 - Jul</c:v>
                </c:pt>
                <c:pt idx="211">
                  <c:v>2017 - Aug</c:v>
                </c:pt>
                <c:pt idx="212">
                  <c:v>2017 - Sep</c:v>
                </c:pt>
                <c:pt idx="213">
                  <c:v>2017 - Oct</c:v>
                </c:pt>
                <c:pt idx="214">
                  <c:v>2017 - Nov</c:v>
                </c:pt>
                <c:pt idx="215">
                  <c:v>2017 - Dec</c:v>
                </c:pt>
                <c:pt idx="216">
                  <c:v>2018 - Jan</c:v>
                </c:pt>
                <c:pt idx="217">
                  <c:v>2018 - Feb</c:v>
                </c:pt>
                <c:pt idx="218">
                  <c:v>2018 - Mar</c:v>
                </c:pt>
                <c:pt idx="219">
                  <c:v>2018 - Apr</c:v>
                </c:pt>
                <c:pt idx="220">
                  <c:v>2018 - May</c:v>
                </c:pt>
                <c:pt idx="221">
                  <c:v>2018 - Jun</c:v>
                </c:pt>
                <c:pt idx="222">
                  <c:v>2018 - Jul</c:v>
                </c:pt>
                <c:pt idx="223">
                  <c:v>2018 - Aug</c:v>
                </c:pt>
                <c:pt idx="224">
                  <c:v>2018 - Sep</c:v>
                </c:pt>
                <c:pt idx="225">
                  <c:v>2018 - Oct</c:v>
                </c:pt>
                <c:pt idx="226">
                  <c:v>2018 - Nov</c:v>
                </c:pt>
                <c:pt idx="227">
                  <c:v>2018 - Dec</c:v>
                </c:pt>
                <c:pt idx="228">
                  <c:v>2019 - Jan</c:v>
                </c:pt>
                <c:pt idx="229">
                  <c:v>2019 - Feb</c:v>
                </c:pt>
                <c:pt idx="230">
                  <c:v>2019 - Mar</c:v>
                </c:pt>
                <c:pt idx="231">
                  <c:v>2019 - Apr</c:v>
                </c:pt>
                <c:pt idx="232">
                  <c:v>2019 - May</c:v>
                </c:pt>
                <c:pt idx="233">
                  <c:v>2019 - Jun</c:v>
                </c:pt>
                <c:pt idx="234">
                  <c:v>2019 - Jul</c:v>
                </c:pt>
                <c:pt idx="235">
                  <c:v>2019 - Aug</c:v>
                </c:pt>
                <c:pt idx="236">
                  <c:v>2019 - Sep</c:v>
                </c:pt>
                <c:pt idx="237">
                  <c:v>2019 - Oct</c:v>
                </c:pt>
                <c:pt idx="238">
                  <c:v>2019 - Nov</c:v>
                </c:pt>
                <c:pt idx="239">
                  <c:v>2019 - Dec</c:v>
                </c:pt>
                <c:pt idx="240">
                  <c:v>2020 - Jan</c:v>
                </c:pt>
                <c:pt idx="241">
                  <c:v>2020 - Feb</c:v>
                </c:pt>
                <c:pt idx="242">
                  <c:v>2020 - Mar</c:v>
                </c:pt>
                <c:pt idx="243">
                  <c:v>2020 - Apr</c:v>
                </c:pt>
                <c:pt idx="244">
                  <c:v>2020 - May</c:v>
                </c:pt>
                <c:pt idx="245">
                  <c:v>2020 - Jun</c:v>
                </c:pt>
                <c:pt idx="246">
                  <c:v>2020 - Jul</c:v>
                </c:pt>
                <c:pt idx="247">
                  <c:v>2020 - Aug</c:v>
                </c:pt>
                <c:pt idx="248">
                  <c:v>2020 - Sep</c:v>
                </c:pt>
                <c:pt idx="249">
                  <c:v>2020 - Oct</c:v>
                </c:pt>
                <c:pt idx="250">
                  <c:v>2020 - Nov</c:v>
                </c:pt>
                <c:pt idx="251">
                  <c:v>2020 - Dec</c:v>
                </c:pt>
                <c:pt idx="252">
                  <c:v>2021 - Jan</c:v>
                </c:pt>
                <c:pt idx="253">
                  <c:v>2021 - Feb</c:v>
                </c:pt>
                <c:pt idx="254">
                  <c:v>2021 - Mar</c:v>
                </c:pt>
                <c:pt idx="255">
                  <c:v>2021 - Apr</c:v>
                </c:pt>
                <c:pt idx="256">
                  <c:v>2021 - May</c:v>
                </c:pt>
                <c:pt idx="257">
                  <c:v>2021 - Jun</c:v>
                </c:pt>
                <c:pt idx="258">
                  <c:v>2021 - Jul</c:v>
                </c:pt>
                <c:pt idx="259">
                  <c:v>2021 - Aug</c:v>
                </c:pt>
                <c:pt idx="260">
                  <c:v>2021 - Sep</c:v>
                </c:pt>
                <c:pt idx="261">
                  <c:v>2021 - Oct</c:v>
                </c:pt>
                <c:pt idx="262">
                  <c:v>2021 - Nov</c:v>
                </c:pt>
                <c:pt idx="263">
                  <c:v>2021 - Dec</c:v>
                </c:pt>
                <c:pt idx="264">
                  <c:v>2022 - Jan</c:v>
                </c:pt>
                <c:pt idx="265">
                  <c:v>2022 - Feb</c:v>
                </c:pt>
                <c:pt idx="266">
                  <c:v>2022 - Mar</c:v>
                </c:pt>
                <c:pt idx="267">
                  <c:v>2022 - Apr</c:v>
                </c:pt>
                <c:pt idx="268">
                  <c:v>2022 - May</c:v>
                </c:pt>
                <c:pt idx="269">
                  <c:v>2022 - Jun</c:v>
                </c:pt>
                <c:pt idx="270">
                  <c:v>2022 - Jul</c:v>
                </c:pt>
                <c:pt idx="271">
                  <c:v>2022 - Aug</c:v>
                </c:pt>
                <c:pt idx="272">
                  <c:v>2022 - Sep</c:v>
                </c:pt>
                <c:pt idx="273">
                  <c:v>2022 - Oct</c:v>
                </c:pt>
                <c:pt idx="274">
                  <c:v>2022 - Nov</c:v>
                </c:pt>
                <c:pt idx="275">
                  <c:v>2022 - Dec</c:v>
                </c:pt>
                <c:pt idx="276">
                  <c:v>2023 - Jan</c:v>
                </c:pt>
                <c:pt idx="277">
                  <c:v>2023 - Feb</c:v>
                </c:pt>
                <c:pt idx="278">
                  <c:v>2023 - Mar</c:v>
                </c:pt>
                <c:pt idx="279">
                  <c:v>2023 - Apr</c:v>
                </c:pt>
                <c:pt idx="280">
                  <c:v>2023 - May</c:v>
                </c:pt>
                <c:pt idx="281">
                  <c:v>2023 - Jun</c:v>
                </c:pt>
                <c:pt idx="282">
                  <c:v>2023 - Jul</c:v>
                </c:pt>
                <c:pt idx="283">
                  <c:v>2023 - Aug</c:v>
                </c:pt>
                <c:pt idx="284">
                  <c:v>2023 - Sep</c:v>
                </c:pt>
                <c:pt idx="285">
                  <c:v>2023 - Oct</c:v>
                </c:pt>
                <c:pt idx="286">
                  <c:v>2023 - Nov</c:v>
                </c:pt>
              </c:strCache>
            </c:strRef>
          </c:cat>
          <c:val>
            <c:numRef>
              <c:f>Sheet1!$B$2:$B$288</c:f>
              <c:numCache>
                <c:formatCode>General</c:formatCode>
                <c:ptCount val="287"/>
                <c:pt idx="0">
                  <c:v>535.68600000000004</c:v>
                </c:pt>
                <c:pt idx="1">
                  <c:v>534.91999999999996</c:v>
                </c:pt>
                <c:pt idx="2">
                  <c:v>535.42600000000004</c:v>
                </c:pt>
                <c:pt idx="3">
                  <c:v>542.38699999999994</c:v>
                </c:pt>
                <c:pt idx="4">
                  <c:v>538.53</c:v>
                </c:pt>
                <c:pt idx="5">
                  <c:v>547.70399999999995</c:v>
                </c:pt>
                <c:pt idx="6">
                  <c:v>546.12099999999998</c:v>
                </c:pt>
                <c:pt idx="7">
                  <c:v>540.77200000000005</c:v>
                </c:pt>
                <c:pt idx="8">
                  <c:v>535.505</c:v>
                </c:pt>
                <c:pt idx="9">
                  <c:v>540.48599999999999</c:v>
                </c:pt>
                <c:pt idx="10">
                  <c:v>539.03700000000003</c:v>
                </c:pt>
                <c:pt idx="11">
                  <c:v>541.74699999999996</c:v>
                </c:pt>
                <c:pt idx="12">
                  <c:v>528.75199999999995</c:v>
                </c:pt>
                <c:pt idx="13">
                  <c:v>528.43700000000001</c:v>
                </c:pt>
                <c:pt idx="14">
                  <c:v>531.53800000000001</c:v>
                </c:pt>
                <c:pt idx="15">
                  <c:v>534.28200000000004</c:v>
                </c:pt>
                <c:pt idx="16">
                  <c:v>532.29</c:v>
                </c:pt>
                <c:pt idx="17">
                  <c:v>540.84500000000003</c:v>
                </c:pt>
                <c:pt idx="18">
                  <c:v>543.73699999999997</c:v>
                </c:pt>
                <c:pt idx="19">
                  <c:v>531.49300000000005</c:v>
                </c:pt>
                <c:pt idx="20">
                  <c:v>528.76800000000003</c:v>
                </c:pt>
                <c:pt idx="21">
                  <c:v>527.83900000000006</c:v>
                </c:pt>
                <c:pt idx="22">
                  <c:v>528.18399999999997</c:v>
                </c:pt>
                <c:pt idx="23">
                  <c:v>529.803</c:v>
                </c:pt>
                <c:pt idx="24">
                  <c:v>515.47199999999998</c:v>
                </c:pt>
                <c:pt idx="25">
                  <c:v>520.37199999999996</c:v>
                </c:pt>
                <c:pt idx="26">
                  <c:v>521.31100000000004</c:v>
                </c:pt>
                <c:pt idx="27">
                  <c:v>526.39</c:v>
                </c:pt>
                <c:pt idx="28">
                  <c:v>528</c:v>
                </c:pt>
                <c:pt idx="29">
                  <c:v>534.05600000000004</c:v>
                </c:pt>
                <c:pt idx="30">
                  <c:v>533.75699999999995</c:v>
                </c:pt>
                <c:pt idx="31">
                  <c:v>530.72799999999995</c:v>
                </c:pt>
                <c:pt idx="32">
                  <c:v>525.96100000000001</c:v>
                </c:pt>
                <c:pt idx="33">
                  <c:v>527.72199999999998</c:v>
                </c:pt>
                <c:pt idx="34">
                  <c:v>523.34100000000001</c:v>
                </c:pt>
                <c:pt idx="35">
                  <c:v>524.73900000000003</c:v>
                </c:pt>
                <c:pt idx="36">
                  <c:v>513.91</c:v>
                </c:pt>
                <c:pt idx="37">
                  <c:v>513.90200000000004</c:v>
                </c:pt>
                <c:pt idx="38">
                  <c:v>514.71699999999998</c:v>
                </c:pt>
                <c:pt idx="39">
                  <c:v>519.07799999999997</c:v>
                </c:pt>
                <c:pt idx="40">
                  <c:v>516.82100000000003</c:v>
                </c:pt>
                <c:pt idx="41">
                  <c:v>521.13400000000001</c:v>
                </c:pt>
                <c:pt idx="42">
                  <c:v>522.101</c:v>
                </c:pt>
                <c:pt idx="43">
                  <c:v>516.024</c:v>
                </c:pt>
                <c:pt idx="44">
                  <c:v>511.154</c:v>
                </c:pt>
                <c:pt idx="45">
                  <c:v>517.71100000000001</c:v>
                </c:pt>
                <c:pt idx="46">
                  <c:v>514.35400000000004</c:v>
                </c:pt>
                <c:pt idx="47">
                  <c:v>515.24</c:v>
                </c:pt>
                <c:pt idx="48">
                  <c:v>504.50900000000001</c:v>
                </c:pt>
                <c:pt idx="49">
                  <c:v>504.59</c:v>
                </c:pt>
                <c:pt idx="50">
                  <c:v>504.47199999999998</c:v>
                </c:pt>
                <c:pt idx="51">
                  <c:v>507.30099999999999</c:v>
                </c:pt>
                <c:pt idx="52">
                  <c:v>508.02199999999999</c:v>
                </c:pt>
                <c:pt idx="53">
                  <c:v>511.88799999999998</c:v>
                </c:pt>
                <c:pt idx="54">
                  <c:v>514.94399999999996</c:v>
                </c:pt>
                <c:pt idx="55">
                  <c:v>512.23699999999997</c:v>
                </c:pt>
                <c:pt idx="56">
                  <c:v>506.80900000000003</c:v>
                </c:pt>
                <c:pt idx="57">
                  <c:v>510.51100000000002</c:v>
                </c:pt>
                <c:pt idx="58">
                  <c:v>509.58699999999999</c:v>
                </c:pt>
                <c:pt idx="59">
                  <c:v>510.86599999999999</c:v>
                </c:pt>
                <c:pt idx="60">
                  <c:v>501.62599999999998</c:v>
                </c:pt>
                <c:pt idx="61">
                  <c:v>500.91699999999997</c:v>
                </c:pt>
                <c:pt idx="62">
                  <c:v>501.83499999999998</c:v>
                </c:pt>
                <c:pt idx="63">
                  <c:v>505.92</c:v>
                </c:pt>
                <c:pt idx="64">
                  <c:v>507.22699999999998</c:v>
                </c:pt>
                <c:pt idx="65">
                  <c:v>513.66700000000003</c:v>
                </c:pt>
                <c:pt idx="66">
                  <c:v>514.69399999999996</c:v>
                </c:pt>
                <c:pt idx="67">
                  <c:v>514.34500000000003</c:v>
                </c:pt>
                <c:pt idx="68">
                  <c:v>509.66899999999998</c:v>
                </c:pt>
                <c:pt idx="69">
                  <c:v>511.73700000000002</c:v>
                </c:pt>
                <c:pt idx="70">
                  <c:v>508.60899999999998</c:v>
                </c:pt>
                <c:pt idx="71">
                  <c:v>509.38200000000001</c:v>
                </c:pt>
                <c:pt idx="72">
                  <c:v>497.56</c:v>
                </c:pt>
                <c:pt idx="73">
                  <c:v>498.77800000000002</c:v>
                </c:pt>
                <c:pt idx="74">
                  <c:v>500.28899999999999</c:v>
                </c:pt>
                <c:pt idx="75">
                  <c:v>505.91</c:v>
                </c:pt>
                <c:pt idx="76">
                  <c:v>506.40600000000001</c:v>
                </c:pt>
                <c:pt idx="77">
                  <c:v>512.31899999999996</c:v>
                </c:pt>
                <c:pt idx="78">
                  <c:v>515.24699999999996</c:v>
                </c:pt>
                <c:pt idx="79">
                  <c:v>511.46</c:v>
                </c:pt>
                <c:pt idx="80">
                  <c:v>508.65600000000001</c:v>
                </c:pt>
                <c:pt idx="81">
                  <c:v>513.66999999999996</c:v>
                </c:pt>
                <c:pt idx="82">
                  <c:v>510.67200000000003</c:v>
                </c:pt>
                <c:pt idx="83">
                  <c:v>511.02499999999998</c:v>
                </c:pt>
                <c:pt idx="84">
                  <c:v>498.32400000000001</c:v>
                </c:pt>
                <c:pt idx="85">
                  <c:v>499.09199999999998</c:v>
                </c:pt>
                <c:pt idx="86">
                  <c:v>500.37700000000001</c:v>
                </c:pt>
                <c:pt idx="87">
                  <c:v>504.9</c:v>
                </c:pt>
                <c:pt idx="88">
                  <c:v>505.24700000000001</c:v>
                </c:pt>
                <c:pt idx="89">
                  <c:v>509.26299999999998</c:v>
                </c:pt>
                <c:pt idx="90">
                  <c:v>512.23500000000001</c:v>
                </c:pt>
                <c:pt idx="91">
                  <c:v>505.589</c:v>
                </c:pt>
                <c:pt idx="92">
                  <c:v>503.39400000000001</c:v>
                </c:pt>
                <c:pt idx="93">
                  <c:v>503.74400000000003</c:v>
                </c:pt>
                <c:pt idx="94">
                  <c:v>502.815</c:v>
                </c:pt>
                <c:pt idx="95">
                  <c:v>501.56400000000002</c:v>
                </c:pt>
                <c:pt idx="96">
                  <c:v>491.57100000000003</c:v>
                </c:pt>
                <c:pt idx="97">
                  <c:v>490.99299999999999</c:v>
                </c:pt>
                <c:pt idx="98">
                  <c:v>491.45499999999998</c:v>
                </c:pt>
                <c:pt idx="99">
                  <c:v>497.09500000000003</c:v>
                </c:pt>
                <c:pt idx="100">
                  <c:v>497.00799999999998</c:v>
                </c:pt>
                <c:pt idx="101">
                  <c:v>501.916</c:v>
                </c:pt>
                <c:pt idx="102">
                  <c:v>498.39800000000002</c:v>
                </c:pt>
                <c:pt idx="103">
                  <c:v>492.55200000000002</c:v>
                </c:pt>
                <c:pt idx="104">
                  <c:v>491.60399999999998</c:v>
                </c:pt>
                <c:pt idx="105">
                  <c:v>490.27</c:v>
                </c:pt>
                <c:pt idx="106">
                  <c:v>486.09699999999998</c:v>
                </c:pt>
                <c:pt idx="107">
                  <c:v>483.76900000000001</c:v>
                </c:pt>
                <c:pt idx="108">
                  <c:v>472.77199999999999</c:v>
                </c:pt>
                <c:pt idx="109">
                  <c:v>471.58300000000003</c:v>
                </c:pt>
                <c:pt idx="110">
                  <c:v>469.577</c:v>
                </c:pt>
                <c:pt idx="111">
                  <c:v>476.76400000000001</c:v>
                </c:pt>
                <c:pt idx="112">
                  <c:v>476.24</c:v>
                </c:pt>
                <c:pt idx="113">
                  <c:v>479.92700000000002</c:v>
                </c:pt>
                <c:pt idx="114">
                  <c:v>477.05</c:v>
                </c:pt>
                <c:pt idx="115">
                  <c:v>472.697</c:v>
                </c:pt>
                <c:pt idx="116">
                  <c:v>468.65100000000001</c:v>
                </c:pt>
                <c:pt idx="117">
                  <c:v>467.30200000000002</c:v>
                </c:pt>
                <c:pt idx="118">
                  <c:v>465.19400000000002</c:v>
                </c:pt>
                <c:pt idx="119">
                  <c:v>462.93200000000002</c:v>
                </c:pt>
                <c:pt idx="120">
                  <c:v>479.32</c:v>
                </c:pt>
                <c:pt idx="121">
                  <c:v>478.99299999999999</c:v>
                </c:pt>
                <c:pt idx="122">
                  <c:v>479.495</c:v>
                </c:pt>
                <c:pt idx="123">
                  <c:v>486.74799999999999</c:v>
                </c:pt>
                <c:pt idx="124">
                  <c:v>486.80500000000001</c:v>
                </c:pt>
                <c:pt idx="125">
                  <c:v>491.22399999999999</c:v>
                </c:pt>
                <c:pt idx="126">
                  <c:v>492.95800000000003</c:v>
                </c:pt>
                <c:pt idx="127">
                  <c:v>491.46699999999998</c:v>
                </c:pt>
                <c:pt idx="128">
                  <c:v>487.16199999999998</c:v>
                </c:pt>
                <c:pt idx="129">
                  <c:v>485.35599999999999</c:v>
                </c:pt>
                <c:pt idx="130">
                  <c:v>484.46600000000001</c:v>
                </c:pt>
                <c:pt idx="131">
                  <c:v>484.089</c:v>
                </c:pt>
                <c:pt idx="132">
                  <c:v>481.02100000000002</c:v>
                </c:pt>
                <c:pt idx="133">
                  <c:v>481.88900000000001</c:v>
                </c:pt>
                <c:pt idx="134">
                  <c:v>482.584</c:v>
                </c:pt>
                <c:pt idx="135">
                  <c:v>489.98399999999998</c:v>
                </c:pt>
                <c:pt idx="136">
                  <c:v>490.79599999999999</c:v>
                </c:pt>
                <c:pt idx="137">
                  <c:v>494.52699999999999</c:v>
                </c:pt>
                <c:pt idx="138">
                  <c:v>497.63099999999997</c:v>
                </c:pt>
                <c:pt idx="139">
                  <c:v>492.84300000000002</c:v>
                </c:pt>
                <c:pt idx="140">
                  <c:v>489.72300000000001</c:v>
                </c:pt>
                <c:pt idx="141">
                  <c:v>490.40300000000002</c:v>
                </c:pt>
                <c:pt idx="142">
                  <c:v>490.12400000000002</c:v>
                </c:pt>
                <c:pt idx="143">
                  <c:v>487.12799999999999</c:v>
                </c:pt>
                <c:pt idx="144">
                  <c:v>480.21199999999999</c:v>
                </c:pt>
                <c:pt idx="145">
                  <c:v>481.113</c:v>
                </c:pt>
                <c:pt idx="146">
                  <c:v>481.42500000000001</c:v>
                </c:pt>
                <c:pt idx="147">
                  <c:v>488.58300000000003</c:v>
                </c:pt>
                <c:pt idx="148">
                  <c:v>490.08</c:v>
                </c:pt>
                <c:pt idx="149">
                  <c:v>495.37099999999998</c:v>
                </c:pt>
                <c:pt idx="150">
                  <c:v>495.87599999999998</c:v>
                </c:pt>
                <c:pt idx="151">
                  <c:v>490.70400000000001</c:v>
                </c:pt>
                <c:pt idx="152">
                  <c:v>491.17899999999997</c:v>
                </c:pt>
                <c:pt idx="153">
                  <c:v>492.27800000000002</c:v>
                </c:pt>
                <c:pt idx="154">
                  <c:v>489.76100000000002</c:v>
                </c:pt>
                <c:pt idx="155">
                  <c:v>488.86099999999999</c:v>
                </c:pt>
                <c:pt idx="156">
                  <c:v>481.279</c:v>
                </c:pt>
                <c:pt idx="157">
                  <c:v>482.654</c:v>
                </c:pt>
                <c:pt idx="158">
                  <c:v>484.01799999999997</c:v>
                </c:pt>
                <c:pt idx="159">
                  <c:v>492.32499999999999</c:v>
                </c:pt>
                <c:pt idx="160">
                  <c:v>492.476</c:v>
                </c:pt>
                <c:pt idx="161">
                  <c:v>496.887</c:v>
                </c:pt>
                <c:pt idx="162">
                  <c:v>499.47500000000002</c:v>
                </c:pt>
                <c:pt idx="163">
                  <c:v>492.37799999999999</c:v>
                </c:pt>
                <c:pt idx="164">
                  <c:v>490.32499999999999</c:v>
                </c:pt>
                <c:pt idx="165">
                  <c:v>488.45299999999997</c:v>
                </c:pt>
                <c:pt idx="166">
                  <c:v>488.90300000000002</c:v>
                </c:pt>
                <c:pt idx="167">
                  <c:v>488.68400000000003</c:v>
                </c:pt>
                <c:pt idx="168">
                  <c:v>484.875</c:v>
                </c:pt>
                <c:pt idx="169">
                  <c:v>487.91500000000002</c:v>
                </c:pt>
                <c:pt idx="170">
                  <c:v>490.96899999999999</c:v>
                </c:pt>
                <c:pt idx="171">
                  <c:v>497.62</c:v>
                </c:pt>
                <c:pt idx="172">
                  <c:v>498.21499999999997</c:v>
                </c:pt>
                <c:pt idx="173">
                  <c:v>501.82600000000002</c:v>
                </c:pt>
                <c:pt idx="174">
                  <c:v>503.95499999999998</c:v>
                </c:pt>
                <c:pt idx="175">
                  <c:v>497.76400000000001</c:v>
                </c:pt>
                <c:pt idx="176">
                  <c:v>497.39100000000002</c:v>
                </c:pt>
                <c:pt idx="177">
                  <c:v>501.73099999999999</c:v>
                </c:pt>
                <c:pt idx="178">
                  <c:v>498.33499999999998</c:v>
                </c:pt>
                <c:pt idx="179">
                  <c:v>497.63900000000001</c:v>
                </c:pt>
                <c:pt idx="180">
                  <c:v>494.3</c:v>
                </c:pt>
                <c:pt idx="181">
                  <c:v>497.00299999999999</c:v>
                </c:pt>
                <c:pt idx="182">
                  <c:v>498.29899999999998</c:v>
                </c:pt>
                <c:pt idx="183">
                  <c:v>505.52199999999999</c:v>
                </c:pt>
                <c:pt idx="184">
                  <c:v>508.18200000000002</c:v>
                </c:pt>
                <c:pt idx="185">
                  <c:v>509.74599999999998</c:v>
                </c:pt>
                <c:pt idx="186">
                  <c:v>511.733</c:v>
                </c:pt>
                <c:pt idx="187">
                  <c:v>508.75700000000001</c:v>
                </c:pt>
                <c:pt idx="188">
                  <c:v>506.67500000000001</c:v>
                </c:pt>
                <c:pt idx="189">
                  <c:v>508.81099999999998</c:v>
                </c:pt>
                <c:pt idx="190">
                  <c:v>506.86900000000003</c:v>
                </c:pt>
                <c:pt idx="191">
                  <c:v>508.18400000000003</c:v>
                </c:pt>
                <c:pt idx="192">
                  <c:v>502.15199999999999</c:v>
                </c:pt>
                <c:pt idx="193">
                  <c:v>505.84800000000001</c:v>
                </c:pt>
                <c:pt idx="194">
                  <c:v>505.58499999999998</c:v>
                </c:pt>
                <c:pt idx="195">
                  <c:v>508.44900000000001</c:v>
                </c:pt>
                <c:pt idx="196">
                  <c:v>512.19899999999996</c:v>
                </c:pt>
                <c:pt idx="197">
                  <c:v>515.524</c:v>
                </c:pt>
                <c:pt idx="198">
                  <c:v>515.30499999999995</c:v>
                </c:pt>
                <c:pt idx="199">
                  <c:v>508.64</c:v>
                </c:pt>
                <c:pt idx="200">
                  <c:v>507.05099999999999</c:v>
                </c:pt>
                <c:pt idx="201">
                  <c:v>510.17099999999999</c:v>
                </c:pt>
                <c:pt idx="202">
                  <c:v>507.23</c:v>
                </c:pt>
                <c:pt idx="203">
                  <c:v>507.08100000000002</c:v>
                </c:pt>
                <c:pt idx="204">
                  <c:v>499.05</c:v>
                </c:pt>
                <c:pt idx="205">
                  <c:v>500.654</c:v>
                </c:pt>
                <c:pt idx="206">
                  <c:v>501.72399999999999</c:v>
                </c:pt>
                <c:pt idx="207">
                  <c:v>505.28500000000003</c:v>
                </c:pt>
                <c:pt idx="208">
                  <c:v>508.53699999999998</c:v>
                </c:pt>
                <c:pt idx="209">
                  <c:v>513.17600000000004</c:v>
                </c:pt>
                <c:pt idx="210">
                  <c:v>517.37400000000002</c:v>
                </c:pt>
                <c:pt idx="211">
                  <c:v>510.03899999999999</c:v>
                </c:pt>
                <c:pt idx="212">
                  <c:v>510.04599999999999</c:v>
                </c:pt>
                <c:pt idx="213">
                  <c:v>507.791</c:v>
                </c:pt>
                <c:pt idx="214">
                  <c:v>505.50099999999998</c:v>
                </c:pt>
                <c:pt idx="215">
                  <c:v>504.66399999999999</c:v>
                </c:pt>
                <c:pt idx="216">
                  <c:v>500.59</c:v>
                </c:pt>
                <c:pt idx="217">
                  <c:v>504.255</c:v>
                </c:pt>
                <c:pt idx="218">
                  <c:v>504.714</c:v>
                </c:pt>
                <c:pt idx="219">
                  <c:v>509.17899999999997</c:v>
                </c:pt>
                <c:pt idx="220">
                  <c:v>510.61700000000002</c:v>
                </c:pt>
                <c:pt idx="221">
                  <c:v>515.33900000000006</c:v>
                </c:pt>
                <c:pt idx="222">
                  <c:v>519.38900000000001</c:v>
                </c:pt>
                <c:pt idx="223">
                  <c:v>510.334</c:v>
                </c:pt>
                <c:pt idx="224">
                  <c:v>511.28399999999999</c:v>
                </c:pt>
                <c:pt idx="225">
                  <c:v>511.846</c:v>
                </c:pt>
                <c:pt idx="226">
                  <c:v>509.63499999999999</c:v>
                </c:pt>
                <c:pt idx="227">
                  <c:v>510.95499999999998</c:v>
                </c:pt>
                <c:pt idx="228">
                  <c:v>505.483</c:v>
                </c:pt>
                <c:pt idx="229">
                  <c:v>509.96800000000002</c:v>
                </c:pt>
                <c:pt idx="230">
                  <c:v>509.68900000000002</c:v>
                </c:pt>
                <c:pt idx="231">
                  <c:v>512.77599999999995</c:v>
                </c:pt>
                <c:pt idx="232">
                  <c:v>513.577</c:v>
                </c:pt>
                <c:pt idx="233">
                  <c:v>520.67200000000003</c:v>
                </c:pt>
                <c:pt idx="234">
                  <c:v>524.99800000000005</c:v>
                </c:pt>
                <c:pt idx="235">
                  <c:v>519.03200000000004</c:v>
                </c:pt>
                <c:pt idx="236">
                  <c:v>521.26800000000003</c:v>
                </c:pt>
                <c:pt idx="237">
                  <c:v>519.86800000000005</c:v>
                </c:pt>
                <c:pt idx="238">
                  <c:v>520.33600000000001</c:v>
                </c:pt>
                <c:pt idx="239">
                  <c:v>519.21900000000005</c:v>
                </c:pt>
                <c:pt idx="240">
                  <c:v>512.97199999999998</c:v>
                </c:pt>
                <c:pt idx="241">
                  <c:v>516.42499999999995</c:v>
                </c:pt>
                <c:pt idx="242">
                  <c:v>509.86</c:v>
                </c:pt>
                <c:pt idx="243">
                  <c:v>443.55900000000003</c:v>
                </c:pt>
                <c:pt idx="244">
                  <c:v>437.21100000000001</c:v>
                </c:pt>
                <c:pt idx="245">
                  <c:v>469.52300000000002</c:v>
                </c:pt>
                <c:pt idx="246">
                  <c:v>494.77699999999999</c:v>
                </c:pt>
                <c:pt idx="247">
                  <c:v>494.82600000000002</c:v>
                </c:pt>
                <c:pt idx="248">
                  <c:v>493.59100000000001</c:v>
                </c:pt>
                <c:pt idx="249">
                  <c:v>497.48399999999998</c:v>
                </c:pt>
                <c:pt idx="250">
                  <c:v>495.02600000000001</c:v>
                </c:pt>
                <c:pt idx="251">
                  <c:v>495.411</c:v>
                </c:pt>
                <c:pt idx="252">
                  <c:v>489.21499999999997</c:v>
                </c:pt>
                <c:pt idx="253">
                  <c:v>495.56299999999999</c:v>
                </c:pt>
                <c:pt idx="254">
                  <c:v>495.49799999999999</c:v>
                </c:pt>
                <c:pt idx="255">
                  <c:v>499.05</c:v>
                </c:pt>
                <c:pt idx="256">
                  <c:v>500.13400000000001</c:v>
                </c:pt>
                <c:pt idx="257">
                  <c:v>501.97500000000002</c:v>
                </c:pt>
                <c:pt idx="258">
                  <c:v>507.726</c:v>
                </c:pt>
                <c:pt idx="259">
                  <c:v>502.69600000000003</c:v>
                </c:pt>
                <c:pt idx="260">
                  <c:v>506.76799999999997</c:v>
                </c:pt>
                <c:pt idx="261">
                  <c:v>509.60500000000002</c:v>
                </c:pt>
                <c:pt idx="262">
                  <c:v>510.54700000000003</c:v>
                </c:pt>
                <c:pt idx="263">
                  <c:v>509.262</c:v>
                </c:pt>
                <c:pt idx="264">
                  <c:v>505.66300000000001</c:v>
                </c:pt>
                <c:pt idx="265">
                  <c:v>507.31200000000001</c:v>
                </c:pt>
                <c:pt idx="266">
                  <c:v>511.07499999999999</c:v>
                </c:pt>
                <c:pt idx="267">
                  <c:v>513.82500000000005</c:v>
                </c:pt>
                <c:pt idx="268">
                  <c:v>515.35299999999995</c:v>
                </c:pt>
                <c:pt idx="269">
                  <c:v>516.94500000000005</c:v>
                </c:pt>
                <c:pt idx="270">
                  <c:v>521.77200000000005</c:v>
                </c:pt>
                <c:pt idx="271">
                  <c:v>516.66300000000001</c:v>
                </c:pt>
                <c:pt idx="272">
                  <c:v>516.01099999999997</c:v>
                </c:pt>
                <c:pt idx="273">
                  <c:v>519.654</c:v>
                </c:pt>
                <c:pt idx="274">
                  <c:v>516.19000000000005</c:v>
                </c:pt>
                <c:pt idx="275">
                  <c:v>515.37099999999998</c:v>
                </c:pt>
                <c:pt idx="276">
                  <c:v>510.50900000000001</c:v>
                </c:pt>
                <c:pt idx="277">
                  <c:v>516.12800000000004</c:v>
                </c:pt>
                <c:pt idx="278">
                  <c:v>520.94100000000003</c:v>
                </c:pt>
                <c:pt idx="279">
                  <c:v>524.20000000000005</c:v>
                </c:pt>
                <c:pt idx="280">
                  <c:v>524.69600000000003</c:v>
                </c:pt>
                <c:pt idx="281">
                  <c:v>525.34</c:v>
                </c:pt>
                <c:pt idx="282">
                  <c:v>532.08699999999999</c:v>
                </c:pt>
                <c:pt idx="283">
                  <c:v>525.79399999999998</c:v>
                </c:pt>
                <c:pt idx="284">
                  <c:v>521.34500000000003</c:v>
                </c:pt>
                <c:pt idx="285">
                  <c:v>523.30700000000002</c:v>
                </c:pt>
                <c:pt idx="286">
                  <c:v>520.30700000000002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0E3-43D6-A750-A42DC2E335BD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Sheet1!$A$2:$A$288</c:f>
              <c:strCache>
                <c:ptCount val="287"/>
                <c:pt idx="0">
                  <c:v>2000 - Jan</c:v>
                </c:pt>
                <c:pt idx="1">
                  <c:v>2000 - Feb</c:v>
                </c:pt>
                <c:pt idx="2">
                  <c:v>2000 - Mar</c:v>
                </c:pt>
                <c:pt idx="3">
                  <c:v>2000 - Apr</c:v>
                </c:pt>
                <c:pt idx="4">
                  <c:v>2000 - May</c:v>
                </c:pt>
                <c:pt idx="5">
                  <c:v>2000 - Jun</c:v>
                </c:pt>
                <c:pt idx="6">
                  <c:v>2000 - Jul</c:v>
                </c:pt>
                <c:pt idx="7">
                  <c:v>2000 - Aug</c:v>
                </c:pt>
                <c:pt idx="8">
                  <c:v>2000 - Sep</c:v>
                </c:pt>
                <c:pt idx="9">
                  <c:v>2000 - Oct</c:v>
                </c:pt>
                <c:pt idx="10">
                  <c:v>2000 - Nov</c:v>
                </c:pt>
                <c:pt idx="11">
                  <c:v>2000 - Dec</c:v>
                </c:pt>
                <c:pt idx="12">
                  <c:v>2001 - Jan</c:v>
                </c:pt>
                <c:pt idx="13">
                  <c:v>2001 - Feb</c:v>
                </c:pt>
                <c:pt idx="14">
                  <c:v>2001 - Mar</c:v>
                </c:pt>
                <c:pt idx="15">
                  <c:v>2001 - Apr</c:v>
                </c:pt>
                <c:pt idx="16">
                  <c:v>2001 - May</c:v>
                </c:pt>
                <c:pt idx="17">
                  <c:v>2001 - Jun</c:v>
                </c:pt>
                <c:pt idx="18">
                  <c:v>2001 - Jul</c:v>
                </c:pt>
                <c:pt idx="19">
                  <c:v>2001 - Aug</c:v>
                </c:pt>
                <c:pt idx="20">
                  <c:v>2001 - Sep</c:v>
                </c:pt>
                <c:pt idx="21">
                  <c:v>2001 - Oct</c:v>
                </c:pt>
                <c:pt idx="22">
                  <c:v>2001 - Nov</c:v>
                </c:pt>
                <c:pt idx="23">
                  <c:v>2001 - Dec</c:v>
                </c:pt>
                <c:pt idx="24">
                  <c:v>2002 - Jan</c:v>
                </c:pt>
                <c:pt idx="25">
                  <c:v>2002 - Feb</c:v>
                </c:pt>
                <c:pt idx="26">
                  <c:v>2002 - Mar</c:v>
                </c:pt>
                <c:pt idx="27">
                  <c:v>2002 - Apr</c:v>
                </c:pt>
                <c:pt idx="28">
                  <c:v>2002 - May</c:v>
                </c:pt>
                <c:pt idx="29">
                  <c:v>2002 - Jun</c:v>
                </c:pt>
                <c:pt idx="30">
                  <c:v>2002 - Jul</c:v>
                </c:pt>
                <c:pt idx="31">
                  <c:v>2002 - Aug</c:v>
                </c:pt>
                <c:pt idx="32">
                  <c:v>2002 - Sep</c:v>
                </c:pt>
                <c:pt idx="33">
                  <c:v>2002 - Oct</c:v>
                </c:pt>
                <c:pt idx="34">
                  <c:v>2002 - Nov</c:v>
                </c:pt>
                <c:pt idx="35">
                  <c:v>2002 - Dec</c:v>
                </c:pt>
                <c:pt idx="36">
                  <c:v>2003 - Jan</c:v>
                </c:pt>
                <c:pt idx="37">
                  <c:v>2003 - Feb</c:v>
                </c:pt>
                <c:pt idx="38">
                  <c:v>2003 - Mar</c:v>
                </c:pt>
                <c:pt idx="39">
                  <c:v>2003 - Apr</c:v>
                </c:pt>
                <c:pt idx="40">
                  <c:v>2003 - May</c:v>
                </c:pt>
                <c:pt idx="41">
                  <c:v>2003 - Jun</c:v>
                </c:pt>
                <c:pt idx="42">
                  <c:v>2003 - Jul</c:v>
                </c:pt>
                <c:pt idx="43">
                  <c:v>2003 - Aug</c:v>
                </c:pt>
                <c:pt idx="44">
                  <c:v>2003 - Sep</c:v>
                </c:pt>
                <c:pt idx="45">
                  <c:v>2003 - Oct</c:v>
                </c:pt>
                <c:pt idx="46">
                  <c:v>2003 - Nov</c:v>
                </c:pt>
                <c:pt idx="47">
                  <c:v>2003 - Dec</c:v>
                </c:pt>
                <c:pt idx="48">
                  <c:v>2004 - Jan</c:v>
                </c:pt>
                <c:pt idx="49">
                  <c:v>2004 - Feb</c:v>
                </c:pt>
                <c:pt idx="50">
                  <c:v>2004 - Mar</c:v>
                </c:pt>
                <c:pt idx="51">
                  <c:v>2004 - Apr</c:v>
                </c:pt>
                <c:pt idx="52">
                  <c:v>2004 - May</c:v>
                </c:pt>
                <c:pt idx="53">
                  <c:v>2004 - Jun</c:v>
                </c:pt>
                <c:pt idx="54">
                  <c:v>2004 - Jul</c:v>
                </c:pt>
                <c:pt idx="55">
                  <c:v>2004 - Aug</c:v>
                </c:pt>
                <c:pt idx="56">
                  <c:v>2004 - Sep</c:v>
                </c:pt>
                <c:pt idx="57">
                  <c:v>2004 - Oct</c:v>
                </c:pt>
                <c:pt idx="58">
                  <c:v>2004 - Nov</c:v>
                </c:pt>
                <c:pt idx="59">
                  <c:v>2004 - Dec</c:v>
                </c:pt>
                <c:pt idx="60">
                  <c:v>2005 - Jan</c:v>
                </c:pt>
                <c:pt idx="61">
                  <c:v>2005 - Feb</c:v>
                </c:pt>
                <c:pt idx="62">
                  <c:v>2005 - Mar</c:v>
                </c:pt>
                <c:pt idx="63">
                  <c:v>2005 - Apr</c:v>
                </c:pt>
                <c:pt idx="64">
                  <c:v>2005 - May</c:v>
                </c:pt>
                <c:pt idx="65">
                  <c:v>2005 - Jun</c:v>
                </c:pt>
                <c:pt idx="66">
                  <c:v>2005 - Jul</c:v>
                </c:pt>
                <c:pt idx="67">
                  <c:v>2005 - Aug</c:v>
                </c:pt>
                <c:pt idx="68">
                  <c:v>2005 - Sep</c:v>
                </c:pt>
                <c:pt idx="69">
                  <c:v>2005 - Oct</c:v>
                </c:pt>
                <c:pt idx="70">
                  <c:v>2005 - Nov</c:v>
                </c:pt>
                <c:pt idx="71">
                  <c:v>2005 - Dec</c:v>
                </c:pt>
                <c:pt idx="72">
                  <c:v>2006 - Jan</c:v>
                </c:pt>
                <c:pt idx="73">
                  <c:v>2006 - Feb</c:v>
                </c:pt>
                <c:pt idx="74">
                  <c:v>2006 - Mar</c:v>
                </c:pt>
                <c:pt idx="75">
                  <c:v>2006 - Apr</c:v>
                </c:pt>
                <c:pt idx="76">
                  <c:v>2006 - May</c:v>
                </c:pt>
                <c:pt idx="77">
                  <c:v>2006 - Jun</c:v>
                </c:pt>
                <c:pt idx="78">
                  <c:v>2006 - Jul</c:v>
                </c:pt>
                <c:pt idx="79">
                  <c:v>2006 - Aug</c:v>
                </c:pt>
                <c:pt idx="80">
                  <c:v>2006 - Sep</c:v>
                </c:pt>
                <c:pt idx="81">
                  <c:v>2006 - Oct</c:v>
                </c:pt>
                <c:pt idx="82">
                  <c:v>2006 - Nov</c:v>
                </c:pt>
                <c:pt idx="83">
                  <c:v>2006 - Dec</c:v>
                </c:pt>
                <c:pt idx="84">
                  <c:v>2007 - Jan</c:v>
                </c:pt>
                <c:pt idx="85">
                  <c:v>2007 - Feb</c:v>
                </c:pt>
                <c:pt idx="86">
                  <c:v>2007 - Mar</c:v>
                </c:pt>
                <c:pt idx="87">
                  <c:v>2007 - Apr</c:v>
                </c:pt>
                <c:pt idx="88">
                  <c:v>2007 - May</c:v>
                </c:pt>
                <c:pt idx="89">
                  <c:v>2007 - Jun</c:v>
                </c:pt>
                <c:pt idx="90">
                  <c:v>2007 - Jul</c:v>
                </c:pt>
                <c:pt idx="91">
                  <c:v>2007 - Aug</c:v>
                </c:pt>
                <c:pt idx="92">
                  <c:v>2007 - Sep</c:v>
                </c:pt>
                <c:pt idx="93">
                  <c:v>2007 - Oct</c:v>
                </c:pt>
                <c:pt idx="94">
                  <c:v>2007 - Nov</c:v>
                </c:pt>
                <c:pt idx="95">
                  <c:v>2007 - Dec</c:v>
                </c:pt>
                <c:pt idx="96">
                  <c:v>2008 - Jan</c:v>
                </c:pt>
                <c:pt idx="97">
                  <c:v>2008 - Feb</c:v>
                </c:pt>
                <c:pt idx="98">
                  <c:v>2008 - Mar</c:v>
                </c:pt>
                <c:pt idx="99">
                  <c:v>2008 - Apr</c:v>
                </c:pt>
                <c:pt idx="100">
                  <c:v>2008 - May</c:v>
                </c:pt>
                <c:pt idx="101">
                  <c:v>2008 - Jun</c:v>
                </c:pt>
                <c:pt idx="102">
                  <c:v>2008 - Jul</c:v>
                </c:pt>
                <c:pt idx="103">
                  <c:v>2008 - Aug</c:v>
                </c:pt>
                <c:pt idx="104">
                  <c:v>2008 - Sep</c:v>
                </c:pt>
                <c:pt idx="105">
                  <c:v>2008 - Oct</c:v>
                </c:pt>
                <c:pt idx="106">
                  <c:v>2008 - Nov</c:v>
                </c:pt>
                <c:pt idx="107">
                  <c:v>2008 - Dec</c:v>
                </c:pt>
                <c:pt idx="108">
                  <c:v>2009 - Jan</c:v>
                </c:pt>
                <c:pt idx="109">
                  <c:v>2009 - Feb</c:v>
                </c:pt>
                <c:pt idx="110">
                  <c:v>2009 - Mar</c:v>
                </c:pt>
                <c:pt idx="111">
                  <c:v>2009 - Apr</c:v>
                </c:pt>
                <c:pt idx="112">
                  <c:v>2009 - May</c:v>
                </c:pt>
                <c:pt idx="113">
                  <c:v>2009 - Jun</c:v>
                </c:pt>
                <c:pt idx="114">
                  <c:v>2009 - Jul</c:v>
                </c:pt>
                <c:pt idx="115">
                  <c:v>2009 - Aug</c:v>
                </c:pt>
                <c:pt idx="116">
                  <c:v>2009 - Sep</c:v>
                </c:pt>
                <c:pt idx="117">
                  <c:v>2009 - Oct</c:v>
                </c:pt>
                <c:pt idx="118">
                  <c:v>2009 - Nov</c:v>
                </c:pt>
                <c:pt idx="119">
                  <c:v>2009 - Dec</c:v>
                </c:pt>
                <c:pt idx="120">
                  <c:v>2010 - Jan</c:v>
                </c:pt>
                <c:pt idx="121">
                  <c:v>2010 - Feb</c:v>
                </c:pt>
                <c:pt idx="122">
                  <c:v>2010 - Mar</c:v>
                </c:pt>
                <c:pt idx="123">
                  <c:v>2010 - Apr</c:v>
                </c:pt>
                <c:pt idx="124">
                  <c:v>2010 - May</c:v>
                </c:pt>
                <c:pt idx="125">
                  <c:v>2010 - Jun</c:v>
                </c:pt>
                <c:pt idx="126">
                  <c:v>2010 - Jul</c:v>
                </c:pt>
                <c:pt idx="127">
                  <c:v>2010 - Aug</c:v>
                </c:pt>
                <c:pt idx="128">
                  <c:v>2010 - Sep</c:v>
                </c:pt>
                <c:pt idx="129">
                  <c:v>2010 - Oct</c:v>
                </c:pt>
                <c:pt idx="130">
                  <c:v>2010 - Nov</c:v>
                </c:pt>
                <c:pt idx="131">
                  <c:v>2010 - Dec</c:v>
                </c:pt>
                <c:pt idx="132">
                  <c:v>2011 - Jan</c:v>
                </c:pt>
                <c:pt idx="133">
                  <c:v>2011 - Feb</c:v>
                </c:pt>
                <c:pt idx="134">
                  <c:v>2011 - Mar</c:v>
                </c:pt>
                <c:pt idx="135">
                  <c:v>2011 - Apr</c:v>
                </c:pt>
                <c:pt idx="136">
                  <c:v>2011 - May</c:v>
                </c:pt>
                <c:pt idx="137">
                  <c:v>2011 - Jun</c:v>
                </c:pt>
                <c:pt idx="138">
                  <c:v>2011 - Jul</c:v>
                </c:pt>
                <c:pt idx="139">
                  <c:v>2011 - Aug</c:v>
                </c:pt>
                <c:pt idx="140">
                  <c:v>2011 - Sep</c:v>
                </c:pt>
                <c:pt idx="141">
                  <c:v>2011 - Oct</c:v>
                </c:pt>
                <c:pt idx="142">
                  <c:v>2011 - Nov</c:v>
                </c:pt>
                <c:pt idx="143">
                  <c:v>2011 - Dec</c:v>
                </c:pt>
                <c:pt idx="144">
                  <c:v>2012 - Jan</c:v>
                </c:pt>
                <c:pt idx="145">
                  <c:v>2012 - Feb</c:v>
                </c:pt>
                <c:pt idx="146">
                  <c:v>2012 - Mar</c:v>
                </c:pt>
                <c:pt idx="147">
                  <c:v>2012 - Apr</c:v>
                </c:pt>
                <c:pt idx="148">
                  <c:v>2012 - May</c:v>
                </c:pt>
                <c:pt idx="149">
                  <c:v>2012 - Jun</c:v>
                </c:pt>
                <c:pt idx="150">
                  <c:v>2012 - Jul</c:v>
                </c:pt>
                <c:pt idx="151">
                  <c:v>2012 - Aug</c:v>
                </c:pt>
                <c:pt idx="152">
                  <c:v>2012 - Sep</c:v>
                </c:pt>
                <c:pt idx="153">
                  <c:v>2012 - Oct</c:v>
                </c:pt>
                <c:pt idx="154">
                  <c:v>2012 - Nov</c:v>
                </c:pt>
                <c:pt idx="155">
                  <c:v>2012 - Dec</c:v>
                </c:pt>
                <c:pt idx="156">
                  <c:v>2013 - Jan</c:v>
                </c:pt>
                <c:pt idx="157">
                  <c:v>2013 - Feb</c:v>
                </c:pt>
                <c:pt idx="158">
                  <c:v>2013 - Mar</c:v>
                </c:pt>
                <c:pt idx="159">
                  <c:v>2013 - Apr</c:v>
                </c:pt>
                <c:pt idx="160">
                  <c:v>2013 - May</c:v>
                </c:pt>
                <c:pt idx="161">
                  <c:v>2013 - Jun</c:v>
                </c:pt>
                <c:pt idx="162">
                  <c:v>2013 - Jul</c:v>
                </c:pt>
                <c:pt idx="163">
                  <c:v>2013 - Aug</c:v>
                </c:pt>
                <c:pt idx="164">
                  <c:v>2013 - Sep</c:v>
                </c:pt>
                <c:pt idx="165">
                  <c:v>2013 - Oct</c:v>
                </c:pt>
                <c:pt idx="166">
                  <c:v>2013 - Nov</c:v>
                </c:pt>
                <c:pt idx="167">
                  <c:v>2013 - Dec</c:v>
                </c:pt>
                <c:pt idx="168">
                  <c:v>2014 - Jan</c:v>
                </c:pt>
                <c:pt idx="169">
                  <c:v>2014 - Feb</c:v>
                </c:pt>
                <c:pt idx="170">
                  <c:v>2014 - Mar</c:v>
                </c:pt>
                <c:pt idx="171">
                  <c:v>2014 - Apr</c:v>
                </c:pt>
                <c:pt idx="172">
                  <c:v>2014 - May</c:v>
                </c:pt>
                <c:pt idx="173">
                  <c:v>2014 - Jun</c:v>
                </c:pt>
                <c:pt idx="174">
                  <c:v>2014 - Jul</c:v>
                </c:pt>
                <c:pt idx="175">
                  <c:v>2014 - Aug</c:v>
                </c:pt>
                <c:pt idx="176">
                  <c:v>2014 - Sep</c:v>
                </c:pt>
                <c:pt idx="177">
                  <c:v>2014 - Oct</c:v>
                </c:pt>
                <c:pt idx="178">
                  <c:v>2014 - Nov</c:v>
                </c:pt>
                <c:pt idx="179">
                  <c:v>2014 - Dec</c:v>
                </c:pt>
                <c:pt idx="180">
                  <c:v>2015 - Jan</c:v>
                </c:pt>
                <c:pt idx="181">
                  <c:v>2015 - Feb</c:v>
                </c:pt>
                <c:pt idx="182">
                  <c:v>2015 - Mar</c:v>
                </c:pt>
                <c:pt idx="183">
                  <c:v>2015 - Apr</c:v>
                </c:pt>
                <c:pt idx="184">
                  <c:v>2015 - May</c:v>
                </c:pt>
                <c:pt idx="185">
                  <c:v>2015 - Jun</c:v>
                </c:pt>
                <c:pt idx="186">
                  <c:v>2015 - Jul</c:v>
                </c:pt>
                <c:pt idx="187">
                  <c:v>2015 - Aug</c:v>
                </c:pt>
                <c:pt idx="188">
                  <c:v>2015 - Sep</c:v>
                </c:pt>
                <c:pt idx="189">
                  <c:v>2015 - Oct</c:v>
                </c:pt>
                <c:pt idx="190">
                  <c:v>2015 - Nov</c:v>
                </c:pt>
                <c:pt idx="191">
                  <c:v>2015 - Dec</c:v>
                </c:pt>
                <c:pt idx="192">
                  <c:v>2016 - Jan</c:v>
                </c:pt>
                <c:pt idx="193">
                  <c:v>2016 - Feb</c:v>
                </c:pt>
                <c:pt idx="194">
                  <c:v>2016 - Mar</c:v>
                </c:pt>
                <c:pt idx="195">
                  <c:v>2016 - Apr</c:v>
                </c:pt>
                <c:pt idx="196">
                  <c:v>2016 - May</c:v>
                </c:pt>
                <c:pt idx="197">
                  <c:v>2016 - Jun</c:v>
                </c:pt>
                <c:pt idx="198">
                  <c:v>2016 - Jul</c:v>
                </c:pt>
                <c:pt idx="199">
                  <c:v>2016 - Aug</c:v>
                </c:pt>
                <c:pt idx="200">
                  <c:v>2016 - Sep</c:v>
                </c:pt>
                <c:pt idx="201">
                  <c:v>2016 - Oct</c:v>
                </c:pt>
                <c:pt idx="202">
                  <c:v>2016 - Nov</c:v>
                </c:pt>
                <c:pt idx="203">
                  <c:v>2016 - Dec</c:v>
                </c:pt>
                <c:pt idx="204">
                  <c:v>2017 - Jan</c:v>
                </c:pt>
                <c:pt idx="205">
                  <c:v>2017 - Feb</c:v>
                </c:pt>
                <c:pt idx="206">
                  <c:v>2017 - Mar</c:v>
                </c:pt>
                <c:pt idx="207">
                  <c:v>2017 - Apr</c:v>
                </c:pt>
                <c:pt idx="208">
                  <c:v>2017 - May</c:v>
                </c:pt>
                <c:pt idx="209">
                  <c:v>2017 - Jun</c:v>
                </c:pt>
                <c:pt idx="210">
                  <c:v>2017 - Jul</c:v>
                </c:pt>
                <c:pt idx="211">
                  <c:v>2017 - Aug</c:v>
                </c:pt>
                <c:pt idx="212">
                  <c:v>2017 - Sep</c:v>
                </c:pt>
                <c:pt idx="213">
                  <c:v>2017 - Oct</c:v>
                </c:pt>
                <c:pt idx="214">
                  <c:v>2017 - Nov</c:v>
                </c:pt>
                <c:pt idx="215">
                  <c:v>2017 - Dec</c:v>
                </c:pt>
                <c:pt idx="216">
                  <c:v>2018 - Jan</c:v>
                </c:pt>
                <c:pt idx="217">
                  <c:v>2018 - Feb</c:v>
                </c:pt>
                <c:pt idx="218">
                  <c:v>2018 - Mar</c:v>
                </c:pt>
                <c:pt idx="219">
                  <c:v>2018 - Apr</c:v>
                </c:pt>
                <c:pt idx="220">
                  <c:v>2018 - May</c:v>
                </c:pt>
                <c:pt idx="221">
                  <c:v>2018 - Jun</c:v>
                </c:pt>
                <c:pt idx="222">
                  <c:v>2018 - Jul</c:v>
                </c:pt>
                <c:pt idx="223">
                  <c:v>2018 - Aug</c:v>
                </c:pt>
                <c:pt idx="224">
                  <c:v>2018 - Sep</c:v>
                </c:pt>
                <c:pt idx="225">
                  <c:v>2018 - Oct</c:v>
                </c:pt>
                <c:pt idx="226">
                  <c:v>2018 - Nov</c:v>
                </c:pt>
                <c:pt idx="227">
                  <c:v>2018 - Dec</c:v>
                </c:pt>
                <c:pt idx="228">
                  <c:v>2019 - Jan</c:v>
                </c:pt>
                <c:pt idx="229">
                  <c:v>2019 - Feb</c:v>
                </c:pt>
                <c:pt idx="230">
                  <c:v>2019 - Mar</c:v>
                </c:pt>
                <c:pt idx="231">
                  <c:v>2019 - Apr</c:v>
                </c:pt>
                <c:pt idx="232">
                  <c:v>2019 - May</c:v>
                </c:pt>
                <c:pt idx="233">
                  <c:v>2019 - Jun</c:v>
                </c:pt>
                <c:pt idx="234">
                  <c:v>2019 - Jul</c:v>
                </c:pt>
                <c:pt idx="235">
                  <c:v>2019 - Aug</c:v>
                </c:pt>
                <c:pt idx="236">
                  <c:v>2019 - Sep</c:v>
                </c:pt>
                <c:pt idx="237">
                  <c:v>2019 - Oct</c:v>
                </c:pt>
                <c:pt idx="238">
                  <c:v>2019 - Nov</c:v>
                </c:pt>
                <c:pt idx="239">
                  <c:v>2019 - Dec</c:v>
                </c:pt>
                <c:pt idx="240">
                  <c:v>2020 - Jan</c:v>
                </c:pt>
                <c:pt idx="241">
                  <c:v>2020 - Feb</c:v>
                </c:pt>
                <c:pt idx="242">
                  <c:v>2020 - Mar</c:v>
                </c:pt>
                <c:pt idx="243">
                  <c:v>2020 - Apr</c:v>
                </c:pt>
                <c:pt idx="244">
                  <c:v>2020 - May</c:v>
                </c:pt>
                <c:pt idx="245">
                  <c:v>2020 - Jun</c:v>
                </c:pt>
                <c:pt idx="246">
                  <c:v>2020 - Jul</c:v>
                </c:pt>
                <c:pt idx="247">
                  <c:v>2020 - Aug</c:v>
                </c:pt>
                <c:pt idx="248">
                  <c:v>2020 - Sep</c:v>
                </c:pt>
                <c:pt idx="249">
                  <c:v>2020 - Oct</c:v>
                </c:pt>
                <c:pt idx="250">
                  <c:v>2020 - Nov</c:v>
                </c:pt>
                <c:pt idx="251">
                  <c:v>2020 - Dec</c:v>
                </c:pt>
                <c:pt idx="252">
                  <c:v>2021 - Jan</c:v>
                </c:pt>
                <c:pt idx="253">
                  <c:v>2021 - Feb</c:v>
                </c:pt>
                <c:pt idx="254">
                  <c:v>2021 - Mar</c:v>
                </c:pt>
                <c:pt idx="255">
                  <c:v>2021 - Apr</c:v>
                </c:pt>
                <c:pt idx="256">
                  <c:v>2021 - May</c:v>
                </c:pt>
                <c:pt idx="257">
                  <c:v>2021 - Jun</c:v>
                </c:pt>
                <c:pt idx="258">
                  <c:v>2021 - Jul</c:v>
                </c:pt>
                <c:pt idx="259">
                  <c:v>2021 - Aug</c:v>
                </c:pt>
                <c:pt idx="260">
                  <c:v>2021 - Sep</c:v>
                </c:pt>
                <c:pt idx="261">
                  <c:v>2021 - Oct</c:v>
                </c:pt>
                <c:pt idx="262">
                  <c:v>2021 - Nov</c:v>
                </c:pt>
                <c:pt idx="263">
                  <c:v>2021 - Dec</c:v>
                </c:pt>
                <c:pt idx="264">
                  <c:v>2022 - Jan</c:v>
                </c:pt>
                <c:pt idx="265">
                  <c:v>2022 - Feb</c:v>
                </c:pt>
                <c:pt idx="266">
                  <c:v>2022 - Mar</c:v>
                </c:pt>
                <c:pt idx="267">
                  <c:v>2022 - Apr</c:v>
                </c:pt>
                <c:pt idx="268">
                  <c:v>2022 - May</c:v>
                </c:pt>
                <c:pt idx="269">
                  <c:v>2022 - Jun</c:v>
                </c:pt>
                <c:pt idx="270">
                  <c:v>2022 - Jul</c:v>
                </c:pt>
                <c:pt idx="271">
                  <c:v>2022 - Aug</c:v>
                </c:pt>
                <c:pt idx="272">
                  <c:v>2022 - Sep</c:v>
                </c:pt>
                <c:pt idx="273">
                  <c:v>2022 - Oct</c:v>
                </c:pt>
                <c:pt idx="274">
                  <c:v>2022 - Nov</c:v>
                </c:pt>
                <c:pt idx="275">
                  <c:v>2022 - Dec</c:v>
                </c:pt>
                <c:pt idx="276">
                  <c:v>2023 - Jan</c:v>
                </c:pt>
                <c:pt idx="277">
                  <c:v>2023 - Feb</c:v>
                </c:pt>
                <c:pt idx="278">
                  <c:v>2023 - Mar</c:v>
                </c:pt>
                <c:pt idx="279">
                  <c:v>2023 - Apr</c:v>
                </c:pt>
                <c:pt idx="280">
                  <c:v>2023 - May</c:v>
                </c:pt>
                <c:pt idx="281">
                  <c:v>2023 - Jun</c:v>
                </c:pt>
                <c:pt idx="282">
                  <c:v>2023 - Jul</c:v>
                </c:pt>
                <c:pt idx="283">
                  <c:v>2023 - Aug</c:v>
                </c:pt>
                <c:pt idx="284">
                  <c:v>2023 - Sep</c:v>
                </c:pt>
                <c:pt idx="285">
                  <c:v>2023 - Oct</c:v>
                </c:pt>
                <c:pt idx="286">
                  <c:v>2023 - Nov</c:v>
                </c:pt>
              </c:strCache>
            </c:strRef>
          </c:cat>
          <c:val>
            <c:numRef>
              <c:f>Sheet1!$C$2:$C$288</c:f>
              <c:numCache>
                <c:formatCode>General</c:formatCode>
                <c:ptCount val="287"/>
                <c:pt idx="0">
                  <c:v>161.226</c:v>
                </c:pt>
                <c:pt idx="1">
                  <c:v>160.995</c:v>
                </c:pt>
                <c:pt idx="2">
                  <c:v>161.148</c:v>
                </c:pt>
                <c:pt idx="3">
                  <c:v>163.24199999999999</c:v>
                </c:pt>
                <c:pt idx="4">
                  <c:v>162.08199999999999</c:v>
                </c:pt>
                <c:pt idx="5">
                  <c:v>164.84299999999999</c:v>
                </c:pt>
                <c:pt idx="6">
                  <c:v>164.36699999999999</c:v>
                </c:pt>
                <c:pt idx="7">
                  <c:v>162.75700000000001</c:v>
                </c:pt>
                <c:pt idx="8">
                  <c:v>161.17099999999999</c:v>
                </c:pt>
                <c:pt idx="9">
                  <c:v>162.66999999999999</c:v>
                </c:pt>
                <c:pt idx="10">
                  <c:v>162.23400000000001</c:v>
                </c:pt>
                <c:pt idx="11">
                  <c:v>163.04900000000001</c:v>
                </c:pt>
                <c:pt idx="12">
                  <c:v>163.99299999999999</c:v>
                </c:pt>
                <c:pt idx="13">
                  <c:v>163.89599999999999</c:v>
                </c:pt>
                <c:pt idx="14">
                  <c:v>164.857</c:v>
                </c:pt>
                <c:pt idx="15">
                  <c:v>165.708</c:v>
                </c:pt>
                <c:pt idx="16">
                  <c:v>165.09</c:v>
                </c:pt>
                <c:pt idx="17">
                  <c:v>167.744</c:v>
                </c:pt>
                <c:pt idx="18">
                  <c:v>168.64099999999999</c:v>
                </c:pt>
                <c:pt idx="19">
                  <c:v>164.84299999999999</c:v>
                </c:pt>
                <c:pt idx="20">
                  <c:v>163.99700000000001</c:v>
                </c:pt>
                <c:pt idx="21">
                  <c:v>163.71</c:v>
                </c:pt>
                <c:pt idx="22">
                  <c:v>163.816</c:v>
                </c:pt>
                <c:pt idx="23">
                  <c:v>164.32</c:v>
                </c:pt>
                <c:pt idx="24">
                  <c:v>164.75</c:v>
                </c:pt>
                <c:pt idx="25">
                  <c:v>166.316</c:v>
                </c:pt>
                <c:pt idx="26">
                  <c:v>166.61600000000001</c:v>
                </c:pt>
                <c:pt idx="27">
                  <c:v>168.24</c:v>
                </c:pt>
                <c:pt idx="28">
                  <c:v>168.75399999999999</c:v>
                </c:pt>
                <c:pt idx="29">
                  <c:v>170.68899999999999</c:v>
                </c:pt>
                <c:pt idx="30">
                  <c:v>170.59399999999999</c:v>
                </c:pt>
                <c:pt idx="31">
                  <c:v>169.626</c:v>
                </c:pt>
                <c:pt idx="32">
                  <c:v>168.102</c:v>
                </c:pt>
                <c:pt idx="33">
                  <c:v>168.66499999999999</c:v>
                </c:pt>
                <c:pt idx="34">
                  <c:v>167.26499999999999</c:v>
                </c:pt>
                <c:pt idx="35">
                  <c:v>167.71299999999999</c:v>
                </c:pt>
                <c:pt idx="36">
                  <c:v>169.351</c:v>
                </c:pt>
                <c:pt idx="37">
                  <c:v>169.34899999999999</c:v>
                </c:pt>
                <c:pt idx="38">
                  <c:v>169.61799999999999</c:v>
                </c:pt>
                <c:pt idx="39">
                  <c:v>171.054</c:v>
                </c:pt>
                <c:pt idx="40">
                  <c:v>170.31100000000001</c:v>
                </c:pt>
                <c:pt idx="41">
                  <c:v>171.732</c:v>
                </c:pt>
                <c:pt idx="42">
                  <c:v>172.05099999999999</c:v>
                </c:pt>
                <c:pt idx="43">
                  <c:v>170.048</c:v>
                </c:pt>
                <c:pt idx="44">
                  <c:v>168.44300000000001</c:v>
                </c:pt>
                <c:pt idx="45">
                  <c:v>170.60400000000001</c:v>
                </c:pt>
                <c:pt idx="46">
                  <c:v>169.49700000000001</c:v>
                </c:pt>
                <c:pt idx="47">
                  <c:v>169.79</c:v>
                </c:pt>
                <c:pt idx="48">
                  <c:v>171.471</c:v>
                </c:pt>
                <c:pt idx="49">
                  <c:v>171.49700000000001</c:v>
                </c:pt>
                <c:pt idx="50">
                  <c:v>171.458</c:v>
                </c:pt>
                <c:pt idx="51">
                  <c:v>172.41900000000001</c:v>
                </c:pt>
                <c:pt idx="52">
                  <c:v>172.66399999999999</c:v>
                </c:pt>
                <c:pt idx="53">
                  <c:v>173.977</c:v>
                </c:pt>
                <c:pt idx="54">
                  <c:v>175.017</c:v>
                </c:pt>
                <c:pt idx="55">
                  <c:v>174.09700000000001</c:v>
                </c:pt>
                <c:pt idx="56">
                  <c:v>172.251</c:v>
                </c:pt>
                <c:pt idx="57">
                  <c:v>173.50899999999999</c:v>
                </c:pt>
                <c:pt idx="58">
                  <c:v>173.196</c:v>
                </c:pt>
                <c:pt idx="59">
                  <c:v>173.62899999999999</c:v>
                </c:pt>
                <c:pt idx="60">
                  <c:v>176.06899999999999</c:v>
                </c:pt>
                <c:pt idx="61">
                  <c:v>175.81899999999999</c:v>
                </c:pt>
                <c:pt idx="62">
                  <c:v>176.142</c:v>
                </c:pt>
                <c:pt idx="63">
                  <c:v>177.57499999999999</c:v>
                </c:pt>
                <c:pt idx="64">
                  <c:v>178.035</c:v>
                </c:pt>
                <c:pt idx="65">
                  <c:v>180.29499999999999</c:v>
                </c:pt>
                <c:pt idx="66">
                  <c:v>180.655</c:v>
                </c:pt>
                <c:pt idx="67">
                  <c:v>180.53299999999999</c:v>
                </c:pt>
                <c:pt idx="68">
                  <c:v>178.892</c:v>
                </c:pt>
                <c:pt idx="69">
                  <c:v>179.61699999999999</c:v>
                </c:pt>
                <c:pt idx="70">
                  <c:v>178.51900000000001</c:v>
                </c:pt>
                <c:pt idx="71">
                  <c:v>178.791</c:v>
                </c:pt>
                <c:pt idx="72">
                  <c:v>180.03200000000001</c:v>
                </c:pt>
                <c:pt idx="73">
                  <c:v>180.47399999999999</c:v>
                </c:pt>
                <c:pt idx="74">
                  <c:v>181.02099999999999</c:v>
                </c:pt>
                <c:pt idx="75">
                  <c:v>183.05500000000001</c:v>
                </c:pt>
                <c:pt idx="76">
                  <c:v>183.233</c:v>
                </c:pt>
                <c:pt idx="77">
                  <c:v>185.37200000000001</c:v>
                </c:pt>
                <c:pt idx="78">
                  <c:v>186.43299999999999</c:v>
                </c:pt>
                <c:pt idx="79">
                  <c:v>185.06200000000001</c:v>
                </c:pt>
                <c:pt idx="80">
                  <c:v>184.047</c:v>
                </c:pt>
                <c:pt idx="81">
                  <c:v>185.86099999999999</c:v>
                </c:pt>
                <c:pt idx="82">
                  <c:v>184.77600000000001</c:v>
                </c:pt>
                <c:pt idx="83">
                  <c:v>184.904</c:v>
                </c:pt>
                <c:pt idx="84">
                  <c:v>184.08699999999999</c:v>
                </c:pt>
                <c:pt idx="85">
                  <c:v>184.37200000000001</c:v>
                </c:pt>
                <c:pt idx="86">
                  <c:v>184.845</c:v>
                </c:pt>
                <c:pt idx="87">
                  <c:v>186.517</c:v>
                </c:pt>
                <c:pt idx="88">
                  <c:v>186.64400000000001</c:v>
                </c:pt>
                <c:pt idx="89">
                  <c:v>188.12899999999999</c:v>
                </c:pt>
                <c:pt idx="90">
                  <c:v>189.226</c:v>
                </c:pt>
                <c:pt idx="91">
                  <c:v>186.77199999999999</c:v>
                </c:pt>
                <c:pt idx="92">
                  <c:v>185.96100000000001</c:v>
                </c:pt>
                <c:pt idx="93">
                  <c:v>186.09</c:v>
                </c:pt>
                <c:pt idx="94">
                  <c:v>185.74600000000001</c:v>
                </c:pt>
                <c:pt idx="95">
                  <c:v>185.28399999999999</c:v>
                </c:pt>
                <c:pt idx="96">
                  <c:v>185.08199999999999</c:v>
                </c:pt>
                <c:pt idx="97">
                  <c:v>184.86699999999999</c:v>
                </c:pt>
                <c:pt idx="98">
                  <c:v>185.04</c:v>
                </c:pt>
                <c:pt idx="99">
                  <c:v>187.16300000000001</c:v>
                </c:pt>
                <c:pt idx="100">
                  <c:v>187.131</c:v>
                </c:pt>
                <c:pt idx="101">
                  <c:v>188.97900000000001</c:v>
                </c:pt>
                <c:pt idx="102">
                  <c:v>187.65299999999999</c:v>
                </c:pt>
                <c:pt idx="103">
                  <c:v>185.453</c:v>
                </c:pt>
                <c:pt idx="104">
                  <c:v>185.096</c:v>
                </c:pt>
                <c:pt idx="105">
                  <c:v>184.59299999999999</c:v>
                </c:pt>
                <c:pt idx="106">
                  <c:v>183.02199999999999</c:v>
                </c:pt>
                <c:pt idx="107">
                  <c:v>182.14699999999999</c:v>
                </c:pt>
                <c:pt idx="108">
                  <c:v>180.93700000000001</c:v>
                </c:pt>
                <c:pt idx="109">
                  <c:v>180.482</c:v>
                </c:pt>
                <c:pt idx="110">
                  <c:v>179.714</c:v>
                </c:pt>
                <c:pt idx="111">
                  <c:v>182.464</c:v>
                </c:pt>
                <c:pt idx="112">
                  <c:v>182.26400000000001</c:v>
                </c:pt>
                <c:pt idx="113">
                  <c:v>183.67500000000001</c:v>
                </c:pt>
                <c:pt idx="114">
                  <c:v>182.57400000000001</c:v>
                </c:pt>
                <c:pt idx="115">
                  <c:v>180.90899999999999</c:v>
                </c:pt>
                <c:pt idx="116">
                  <c:v>179.35900000000001</c:v>
                </c:pt>
                <c:pt idx="117">
                  <c:v>178.84399999999999</c:v>
                </c:pt>
                <c:pt idx="118">
                  <c:v>178.036</c:v>
                </c:pt>
                <c:pt idx="119">
                  <c:v>177.17</c:v>
                </c:pt>
                <c:pt idx="120">
                  <c:v>185.18899999999999</c:v>
                </c:pt>
                <c:pt idx="121">
                  <c:v>185.167</c:v>
                </c:pt>
                <c:pt idx="122">
                  <c:v>185.20599999999999</c:v>
                </c:pt>
                <c:pt idx="123">
                  <c:v>188.03100000000001</c:v>
                </c:pt>
                <c:pt idx="124">
                  <c:v>187.83</c:v>
                </c:pt>
                <c:pt idx="125">
                  <c:v>189.75800000000001</c:v>
                </c:pt>
                <c:pt idx="126">
                  <c:v>190.79499999999999</c:v>
                </c:pt>
                <c:pt idx="127">
                  <c:v>190.17099999999999</c:v>
                </c:pt>
                <c:pt idx="128">
                  <c:v>188.53399999999999</c:v>
                </c:pt>
                <c:pt idx="129">
                  <c:v>187.78700000000001</c:v>
                </c:pt>
                <c:pt idx="130">
                  <c:v>187.31700000000001</c:v>
                </c:pt>
                <c:pt idx="131">
                  <c:v>187.114</c:v>
                </c:pt>
                <c:pt idx="132">
                  <c:v>187.738</c:v>
                </c:pt>
                <c:pt idx="133">
                  <c:v>188.072</c:v>
                </c:pt>
                <c:pt idx="134">
                  <c:v>188.13499999999999</c:v>
                </c:pt>
                <c:pt idx="135">
                  <c:v>191.13300000000001</c:v>
                </c:pt>
                <c:pt idx="136">
                  <c:v>191.28100000000001</c:v>
                </c:pt>
                <c:pt idx="137">
                  <c:v>192.81200000000001</c:v>
                </c:pt>
                <c:pt idx="138">
                  <c:v>194.12700000000001</c:v>
                </c:pt>
                <c:pt idx="139">
                  <c:v>192.30199999999999</c:v>
                </c:pt>
                <c:pt idx="140">
                  <c:v>191.178</c:v>
                </c:pt>
                <c:pt idx="141">
                  <c:v>191.35499999999999</c:v>
                </c:pt>
                <c:pt idx="142">
                  <c:v>191.24600000000001</c:v>
                </c:pt>
                <c:pt idx="143">
                  <c:v>190.178</c:v>
                </c:pt>
                <c:pt idx="144">
                  <c:v>189.10599999999999</c:v>
                </c:pt>
                <c:pt idx="145">
                  <c:v>189.63200000000001</c:v>
                </c:pt>
                <c:pt idx="146">
                  <c:v>189.78700000000001</c:v>
                </c:pt>
                <c:pt idx="147">
                  <c:v>192.51900000000001</c:v>
                </c:pt>
                <c:pt idx="148">
                  <c:v>193.09800000000001</c:v>
                </c:pt>
                <c:pt idx="149">
                  <c:v>194.905</c:v>
                </c:pt>
                <c:pt idx="150">
                  <c:v>195.113</c:v>
                </c:pt>
                <c:pt idx="151">
                  <c:v>192.934</c:v>
                </c:pt>
                <c:pt idx="152">
                  <c:v>193.04499999999999</c:v>
                </c:pt>
                <c:pt idx="153">
                  <c:v>193.61799999999999</c:v>
                </c:pt>
                <c:pt idx="154">
                  <c:v>192.61099999999999</c:v>
                </c:pt>
                <c:pt idx="155">
                  <c:v>192.358</c:v>
                </c:pt>
                <c:pt idx="156">
                  <c:v>191.86199999999999</c:v>
                </c:pt>
                <c:pt idx="157">
                  <c:v>192.56700000000001</c:v>
                </c:pt>
                <c:pt idx="158">
                  <c:v>193.33600000000001</c:v>
                </c:pt>
                <c:pt idx="159">
                  <c:v>196.54</c:v>
                </c:pt>
                <c:pt idx="160">
                  <c:v>196.75800000000001</c:v>
                </c:pt>
                <c:pt idx="161">
                  <c:v>198.14099999999999</c:v>
                </c:pt>
                <c:pt idx="162">
                  <c:v>199.11699999999999</c:v>
                </c:pt>
                <c:pt idx="163">
                  <c:v>196.08600000000001</c:v>
                </c:pt>
                <c:pt idx="164">
                  <c:v>195.244</c:v>
                </c:pt>
                <c:pt idx="165">
                  <c:v>194.54400000000001</c:v>
                </c:pt>
                <c:pt idx="166">
                  <c:v>194.83799999999999</c:v>
                </c:pt>
                <c:pt idx="167">
                  <c:v>194.89699999999999</c:v>
                </c:pt>
                <c:pt idx="168">
                  <c:v>196.566</c:v>
                </c:pt>
                <c:pt idx="169">
                  <c:v>197.845</c:v>
                </c:pt>
                <c:pt idx="170">
                  <c:v>199.17099999999999</c:v>
                </c:pt>
                <c:pt idx="171">
                  <c:v>201.85900000000001</c:v>
                </c:pt>
                <c:pt idx="172">
                  <c:v>202.13</c:v>
                </c:pt>
                <c:pt idx="173">
                  <c:v>203.33199999999999</c:v>
                </c:pt>
                <c:pt idx="174">
                  <c:v>204.18</c:v>
                </c:pt>
                <c:pt idx="175">
                  <c:v>201.435</c:v>
                </c:pt>
                <c:pt idx="176">
                  <c:v>201.02799999999999</c:v>
                </c:pt>
                <c:pt idx="177">
                  <c:v>203.05799999999999</c:v>
                </c:pt>
                <c:pt idx="178">
                  <c:v>201.71799999999999</c:v>
                </c:pt>
                <c:pt idx="179">
                  <c:v>201.63</c:v>
                </c:pt>
                <c:pt idx="180">
                  <c:v>203.16800000000001</c:v>
                </c:pt>
                <c:pt idx="181">
                  <c:v>204.333</c:v>
                </c:pt>
                <c:pt idx="182">
                  <c:v>205.011</c:v>
                </c:pt>
                <c:pt idx="183">
                  <c:v>208.06399999999999</c:v>
                </c:pt>
                <c:pt idx="184">
                  <c:v>209.05</c:v>
                </c:pt>
                <c:pt idx="185">
                  <c:v>209.62200000000001</c:v>
                </c:pt>
                <c:pt idx="186">
                  <c:v>210.30699999999999</c:v>
                </c:pt>
                <c:pt idx="187">
                  <c:v>208.70599999999999</c:v>
                </c:pt>
                <c:pt idx="188">
                  <c:v>207.89500000000001</c:v>
                </c:pt>
                <c:pt idx="189">
                  <c:v>209.04400000000001</c:v>
                </c:pt>
                <c:pt idx="190">
                  <c:v>208.578</c:v>
                </c:pt>
                <c:pt idx="191">
                  <c:v>209.124</c:v>
                </c:pt>
                <c:pt idx="192">
                  <c:v>210.334</c:v>
                </c:pt>
                <c:pt idx="193">
                  <c:v>211.98599999999999</c:v>
                </c:pt>
                <c:pt idx="194">
                  <c:v>212.17099999999999</c:v>
                </c:pt>
                <c:pt idx="195">
                  <c:v>213.34700000000001</c:v>
                </c:pt>
                <c:pt idx="196">
                  <c:v>214.886</c:v>
                </c:pt>
                <c:pt idx="197">
                  <c:v>215.99799999999999</c:v>
                </c:pt>
                <c:pt idx="198">
                  <c:v>215.73699999999999</c:v>
                </c:pt>
                <c:pt idx="199">
                  <c:v>212.887</c:v>
                </c:pt>
                <c:pt idx="200">
                  <c:v>212.27099999999999</c:v>
                </c:pt>
                <c:pt idx="201">
                  <c:v>213.547</c:v>
                </c:pt>
                <c:pt idx="202">
                  <c:v>212.648</c:v>
                </c:pt>
                <c:pt idx="203">
                  <c:v>212.16499999999999</c:v>
                </c:pt>
                <c:pt idx="204">
                  <c:v>211.745</c:v>
                </c:pt>
                <c:pt idx="205">
                  <c:v>212.66300000000001</c:v>
                </c:pt>
                <c:pt idx="206">
                  <c:v>213.417</c:v>
                </c:pt>
                <c:pt idx="207">
                  <c:v>215.10900000000001</c:v>
                </c:pt>
                <c:pt idx="208">
                  <c:v>216.571</c:v>
                </c:pt>
                <c:pt idx="209">
                  <c:v>218.08199999999999</c:v>
                </c:pt>
                <c:pt idx="210">
                  <c:v>219.78</c:v>
                </c:pt>
                <c:pt idx="211">
                  <c:v>216.41</c:v>
                </c:pt>
                <c:pt idx="212">
                  <c:v>216.39099999999999</c:v>
                </c:pt>
                <c:pt idx="213">
                  <c:v>215.56200000000001</c:v>
                </c:pt>
                <c:pt idx="214">
                  <c:v>214.84</c:v>
                </c:pt>
                <c:pt idx="215">
                  <c:v>214.18700000000001</c:v>
                </c:pt>
                <c:pt idx="216">
                  <c:v>214.47</c:v>
                </c:pt>
                <c:pt idx="217">
                  <c:v>216.30199999999999</c:v>
                </c:pt>
                <c:pt idx="218">
                  <c:v>216.37799999999999</c:v>
                </c:pt>
                <c:pt idx="219">
                  <c:v>218.476</c:v>
                </c:pt>
                <c:pt idx="220">
                  <c:v>219.096</c:v>
                </c:pt>
                <c:pt idx="221">
                  <c:v>220.79900000000001</c:v>
                </c:pt>
                <c:pt idx="222">
                  <c:v>222.37200000000001</c:v>
                </c:pt>
                <c:pt idx="223">
                  <c:v>218.44399999999999</c:v>
                </c:pt>
                <c:pt idx="224">
                  <c:v>219.01400000000001</c:v>
                </c:pt>
                <c:pt idx="225">
                  <c:v>219.374</c:v>
                </c:pt>
                <c:pt idx="226">
                  <c:v>218.57</c:v>
                </c:pt>
                <c:pt idx="227">
                  <c:v>218.76499999999999</c:v>
                </c:pt>
                <c:pt idx="228">
                  <c:v>218.66800000000001</c:v>
                </c:pt>
                <c:pt idx="229">
                  <c:v>220.82599999999999</c:v>
                </c:pt>
                <c:pt idx="230">
                  <c:v>220.65600000000001</c:v>
                </c:pt>
                <c:pt idx="231">
                  <c:v>222.44300000000001</c:v>
                </c:pt>
                <c:pt idx="232">
                  <c:v>222.56200000000001</c:v>
                </c:pt>
                <c:pt idx="233">
                  <c:v>225.19300000000001</c:v>
                </c:pt>
                <c:pt idx="234">
                  <c:v>226.83600000000001</c:v>
                </c:pt>
                <c:pt idx="235">
                  <c:v>224.18899999999999</c:v>
                </c:pt>
                <c:pt idx="236">
                  <c:v>225.292</c:v>
                </c:pt>
                <c:pt idx="237">
                  <c:v>224.82</c:v>
                </c:pt>
                <c:pt idx="238">
                  <c:v>224.86</c:v>
                </c:pt>
                <c:pt idx="239">
                  <c:v>224.18299999999999</c:v>
                </c:pt>
                <c:pt idx="240">
                  <c:v>223.96199999999999</c:v>
                </c:pt>
                <c:pt idx="241">
                  <c:v>225.691</c:v>
                </c:pt>
                <c:pt idx="242">
                  <c:v>223.023</c:v>
                </c:pt>
                <c:pt idx="243">
                  <c:v>194.69300000000001</c:v>
                </c:pt>
                <c:pt idx="244">
                  <c:v>191.62799999999999</c:v>
                </c:pt>
                <c:pt idx="245">
                  <c:v>205.54599999999999</c:v>
                </c:pt>
                <c:pt idx="246">
                  <c:v>216.12299999999999</c:v>
                </c:pt>
                <c:pt idx="247">
                  <c:v>216.16300000000001</c:v>
                </c:pt>
                <c:pt idx="248">
                  <c:v>215.727</c:v>
                </c:pt>
                <c:pt idx="249">
                  <c:v>217.35300000000001</c:v>
                </c:pt>
                <c:pt idx="250">
                  <c:v>216.096</c:v>
                </c:pt>
                <c:pt idx="251">
                  <c:v>216.149</c:v>
                </c:pt>
                <c:pt idx="252">
                  <c:v>213.63900000000001</c:v>
                </c:pt>
                <c:pt idx="253">
                  <c:v>216.46299999999999</c:v>
                </c:pt>
                <c:pt idx="254">
                  <c:v>216.304</c:v>
                </c:pt>
                <c:pt idx="255">
                  <c:v>218.494</c:v>
                </c:pt>
                <c:pt idx="256">
                  <c:v>218.64099999999999</c:v>
                </c:pt>
                <c:pt idx="257">
                  <c:v>219.565</c:v>
                </c:pt>
                <c:pt idx="258">
                  <c:v>221.94300000000001</c:v>
                </c:pt>
                <c:pt idx="259">
                  <c:v>219.56299999999999</c:v>
                </c:pt>
                <c:pt idx="260">
                  <c:v>221.55600000000001</c:v>
                </c:pt>
                <c:pt idx="261">
                  <c:v>222.47499999999999</c:v>
                </c:pt>
                <c:pt idx="262">
                  <c:v>222.619</c:v>
                </c:pt>
                <c:pt idx="263">
                  <c:v>221.92</c:v>
                </c:pt>
                <c:pt idx="264">
                  <c:v>220.47</c:v>
                </c:pt>
                <c:pt idx="265">
                  <c:v>221.37700000000001</c:v>
                </c:pt>
                <c:pt idx="266">
                  <c:v>222.85</c:v>
                </c:pt>
                <c:pt idx="267">
                  <c:v>224.74799999999999</c:v>
                </c:pt>
                <c:pt idx="268">
                  <c:v>225.36799999999999</c:v>
                </c:pt>
                <c:pt idx="269">
                  <c:v>226.244</c:v>
                </c:pt>
                <c:pt idx="270">
                  <c:v>228.309</c:v>
                </c:pt>
                <c:pt idx="271">
                  <c:v>225.61500000000001</c:v>
                </c:pt>
                <c:pt idx="272">
                  <c:v>225.78399999999999</c:v>
                </c:pt>
                <c:pt idx="273">
                  <c:v>227.053</c:v>
                </c:pt>
                <c:pt idx="274">
                  <c:v>225.232</c:v>
                </c:pt>
                <c:pt idx="275">
                  <c:v>224.958</c:v>
                </c:pt>
                <c:pt idx="276">
                  <c:v>222.791</c:v>
                </c:pt>
                <c:pt idx="277">
                  <c:v>225.49700000000001</c:v>
                </c:pt>
                <c:pt idx="278">
                  <c:v>227.40299999999999</c:v>
                </c:pt>
                <c:pt idx="279">
                  <c:v>229.161</c:v>
                </c:pt>
                <c:pt idx="280">
                  <c:v>229.36500000000001</c:v>
                </c:pt>
                <c:pt idx="281">
                  <c:v>229.94300000000001</c:v>
                </c:pt>
                <c:pt idx="282">
                  <c:v>233.142</c:v>
                </c:pt>
                <c:pt idx="283">
                  <c:v>229.98599999999999</c:v>
                </c:pt>
                <c:pt idx="284">
                  <c:v>228.446</c:v>
                </c:pt>
                <c:pt idx="285">
                  <c:v>228.96199999999999</c:v>
                </c:pt>
                <c:pt idx="286">
                  <c:v>227.32599999999999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D7F-4694-A9BD-3D58C9A87B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7232"/>
        <c:axId val="1256508928"/>
      </c:lineChart>
      <c:catAx>
        <c:axId val="142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6508928"/>
        <c:crosses val="autoZero"/>
        <c:auto val="1"/>
        <c:lblAlgn val="ctr"/>
        <c:lblOffset val="100"/>
        <c:tickLblSkip val="6"/>
        <c:noMultiLvlLbl val="0"/>
      </c:catAx>
      <c:valAx>
        <c:axId val="1256508928"/>
        <c:scaling>
          <c:orientation val="minMax"/>
          <c:min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7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New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Sheet1!$A$2:$A$96</c:f>
              <c:strCache>
                <c:ptCount val="95"/>
                <c:pt idx="0">
                  <c:v>2000 - Q1</c:v>
                </c:pt>
                <c:pt idx="1">
                  <c:v>2000 - Q2</c:v>
                </c:pt>
                <c:pt idx="2">
                  <c:v>2000 - Q3</c:v>
                </c:pt>
                <c:pt idx="3">
                  <c:v>2000 - Q4</c:v>
                </c:pt>
                <c:pt idx="4">
                  <c:v>2001 - Q1</c:v>
                </c:pt>
                <c:pt idx="5">
                  <c:v>2001 - Q2</c:v>
                </c:pt>
                <c:pt idx="6">
                  <c:v>2001 - Q3</c:v>
                </c:pt>
                <c:pt idx="7">
                  <c:v>2001 - Q4</c:v>
                </c:pt>
                <c:pt idx="8">
                  <c:v>2002 - Q1</c:v>
                </c:pt>
                <c:pt idx="9">
                  <c:v>2002 - Q2</c:v>
                </c:pt>
                <c:pt idx="10">
                  <c:v>2002 - Q3</c:v>
                </c:pt>
                <c:pt idx="11">
                  <c:v>2002 - Q4</c:v>
                </c:pt>
                <c:pt idx="12">
                  <c:v>2003 - Q1</c:v>
                </c:pt>
                <c:pt idx="13">
                  <c:v>2003 - Q2</c:v>
                </c:pt>
                <c:pt idx="14">
                  <c:v>2003 - Q3</c:v>
                </c:pt>
                <c:pt idx="15">
                  <c:v>2003 - Q4</c:v>
                </c:pt>
                <c:pt idx="16">
                  <c:v>2004 - Q1</c:v>
                </c:pt>
                <c:pt idx="17">
                  <c:v>2004 - Q2</c:v>
                </c:pt>
                <c:pt idx="18">
                  <c:v>2004 - Q3</c:v>
                </c:pt>
                <c:pt idx="19">
                  <c:v>2004 - Q4</c:v>
                </c:pt>
                <c:pt idx="20">
                  <c:v>2005 - Q1</c:v>
                </c:pt>
                <c:pt idx="21">
                  <c:v>2005 - Q2</c:v>
                </c:pt>
                <c:pt idx="22">
                  <c:v>2005 - Q3</c:v>
                </c:pt>
                <c:pt idx="23">
                  <c:v>2005 - Q4</c:v>
                </c:pt>
                <c:pt idx="24">
                  <c:v>2006 - Q1</c:v>
                </c:pt>
                <c:pt idx="25">
                  <c:v>2006 - Q2</c:v>
                </c:pt>
                <c:pt idx="26">
                  <c:v>2006 - Q3</c:v>
                </c:pt>
                <c:pt idx="27">
                  <c:v>2006 - Q4</c:v>
                </c:pt>
                <c:pt idx="28">
                  <c:v>2007 - Q1</c:v>
                </c:pt>
                <c:pt idx="29">
                  <c:v>2007 - Q2</c:v>
                </c:pt>
                <c:pt idx="30">
                  <c:v>2007 - Q3</c:v>
                </c:pt>
                <c:pt idx="31">
                  <c:v>2007 - Q4</c:v>
                </c:pt>
                <c:pt idx="32">
                  <c:v>2008 - Q1</c:v>
                </c:pt>
                <c:pt idx="33">
                  <c:v>2008 - Q2</c:v>
                </c:pt>
                <c:pt idx="34">
                  <c:v>2008 - Q3</c:v>
                </c:pt>
                <c:pt idx="35">
                  <c:v>2008 - Q4</c:v>
                </c:pt>
                <c:pt idx="36">
                  <c:v>2009 - Q1</c:v>
                </c:pt>
                <c:pt idx="37">
                  <c:v>2009 - Q2</c:v>
                </c:pt>
                <c:pt idx="38">
                  <c:v>2009 - Q3</c:v>
                </c:pt>
                <c:pt idx="39">
                  <c:v>2009 - Q4</c:v>
                </c:pt>
                <c:pt idx="40">
                  <c:v>2010 - Q1</c:v>
                </c:pt>
                <c:pt idx="41">
                  <c:v>2010 - Q2</c:v>
                </c:pt>
                <c:pt idx="42">
                  <c:v>2010 - Q3</c:v>
                </c:pt>
                <c:pt idx="43">
                  <c:v>2010 - Q4</c:v>
                </c:pt>
                <c:pt idx="44">
                  <c:v>2011 - Q1</c:v>
                </c:pt>
                <c:pt idx="45">
                  <c:v>2011 - Q2</c:v>
                </c:pt>
                <c:pt idx="46">
                  <c:v>2011 - Q3</c:v>
                </c:pt>
                <c:pt idx="47">
                  <c:v>2011 - Q4</c:v>
                </c:pt>
                <c:pt idx="48">
                  <c:v>2012 - Q1</c:v>
                </c:pt>
                <c:pt idx="49">
                  <c:v>2012 - Q2</c:v>
                </c:pt>
                <c:pt idx="50">
                  <c:v>2012 - Q3</c:v>
                </c:pt>
                <c:pt idx="51">
                  <c:v>2012 - Q4</c:v>
                </c:pt>
                <c:pt idx="52">
                  <c:v>2013 - Q1</c:v>
                </c:pt>
                <c:pt idx="53">
                  <c:v>2013 - Q2</c:v>
                </c:pt>
                <c:pt idx="54">
                  <c:v>2013 - Q3</c:v>
                </c:pt>
                <c:pt idx="55">
                  <c:v>2013 - Q4</c:v>
                </c:pt>
                <c:pt idx="56">
                  <c:v>2014 - Q1</c:v>
                </c:pt>
                <c:pt idx="57">
                  <c:v>2014 - Q2</c:v>
                </c:pt>
                <c:pt idx="58">
                  <c:v>2014 - Q3</c:v>
                </c:pt>
                <c:pt idx="59">
                  <c:v>2014 - Q4</c:v>
                </c:pt>
                <c:pt idx="60">
                  <c:v>2015 - Q1</c:v>
                </c:pt>
                <c:pt idx="61">
                  <c:v>2015 - Q2</c:v>
                </c:pt>
                <c:pt idx="62">
                  <c:v>2015 - Q3</c:v>
                </c:pt>
                <c:pt idx="63">
                  <c:v>2015 - Q4</c:v>
                </c:pt>
                <c:pt idx="64">
                  <c:v>2016 - Q1</c:v>
                </c:pt>
                <c:pt idx="65">
                  <c:v>2016 - Q2</c:v>
                </c:pt>
                <c:pt idx="66">
                  <c:v>2016 - Q3</c:v>
                </c:pt>
                <c:pt idx="67">
                  <c:v>2016 - Q4</c:v>
                </c:pt>
                <c:pt idx="68">
                  <c:v>2017 - Q1</c:v>
                </c:pt>
                <c:pt idx="69">
                  <c:v>2017 - Q2</c:v>
                </c:pt>
                <c:pt idx="70">
                  <c:v>2017 - Q3</c:v>
                </c:pt>
                <c:pt idx="71">
                  <c:v>2017 - Q4</c:v>
                </c:pt>
                <c:pt idx="72">
                  <c:v>2018 - Q1</c:v>
                </c:pt>
                <c:pt idx="73">
                  <c:v>2018 - Q2</c:v>
                </c:pt>
                <c:pt idx="74">
                  <c:v>2018 - Q3</c:v>
                </c:pt>
                <c:pt idx="75">
                  <c:v>2018 - Q4</c:v>
                </c:pt>
                <c:pt idx="76">
                  <c:v>2019 - Q1</c:v>
                </c:pt>
                <c:pt idx="77">
                  <c:v>2019 - Q2</c:v>
                </c:pt>
                <c:pt idx="78">
                  <c:v>2019 - Q3</c:v>
                </c:pt>
                <c:pt idx="79">
                  <c:v>2019 - Q4</c:v>
                </c:pt>
                <c:pt idx="80">
                  <c:v>2020 - Q1</c:v>
                </c:pt>
                <c:pt idx="81">
                  <c:v>2020 - Q2</c:v>
                </c:pt>
                <c:pt idx="82">
                  <c:v>2020 - Q3</c:v>
                </c:pt>
                <c:pt idx="83">
                  <c:v>2020 - Q4</c:v>
                </c:pt>
                <c:pt idx="84">
                  <c:v>2021 - Q1</c:v>
                </c:pt>
                <c:pt idx="85">
                  <c:v>2021 - Q2</c:v>
                </c:pt>
                <c:pt idx="86">
                  <c:v>2021 - Q3</c:v>
                </c:pt>
                <c:pt idx="87">
                  <c:v>2021 - Q4</c:v>
                </c:pt>
                <c:pt idx="88">
                  <c:v>2022 - Q1</c:v>
                </c:pt>
                <c:pt idx="89">
                  <c:v>2022 - Q2</c:v>
                </c:pt>
                <c:pt idx="90">
                  <c:v>2022 - Q3</c:v>
                </c:pt>
                <c:pt idx="91">
                  <c:v>2022 - Q4</c:v>
                </c:pt>
                <c:pt idx="92">
                  <c:v>2023 - Q1</c:v>
                </c:pt>
                <c:pt idx="93">
                  <c:v>2023 - Q2</c:v>
                </c:pt>
                <c:pt idx="94">
                  <c:v>2023 - Q3</c:v>
                </c:pt>
              </c:strCache>
            </c:strRef>
          </c:cat>
          <c:val>
            <c:numRef>
              <c:f>Sheet1!$B$2:$B$96</c:f>
              <c:numCache>
                <c:formatCode>General</c:formatCode>
                <c:ptCount val="95"/>
                <c:pt idx="0">
                  <c:v>107.6</c:v>
                </c:pt>
                <c:pt idx="1">
                  <c:v>117.4</c:v>
                </c:pt>
                <c:pt idx="2">
                  <c:v>117.1</c:v>
                </c:pt>
                <c:pt idx="3">
                  <c:v>117.6</c:v>
                </c:pt>
                <c:pt idx="4">
                  <c:v>105.6</c:v>
                </c:pt>
                <c:pt idx="5">
                  <c:v>129.69999999999999</c:v>
                </c:pt>
                <c:pt idx="6">
                  <c:v>128.19999999999999</c:v>
                </c:pt>
                <c:pt idx="7">
                  <c:v>113.8</c:v>
                </c:pt>
                <c:pt idx="8">
                  <c:v>109.3</c:v>
                </c:pt>
                <c:pt idx="9">
                  <c:v>122.5</c:v>
                </c:pt>
                <c:pt idx="10">
                  <c:v>130.4</c:v>
                </c:pt>
                <c:pt idx="11">
                  <c:v>125.1</c:v>
                </c:pt>
                <c:pt idx="12">
                  <c:v>113</c:v>
                </c:pt>
                <c:pt idx="13">
                  <c:v>130.1</c:v>
                </c:pt>
                <c:pt idx="14">
                  <c:v>136.5</c:v>
                </c:pt>
                <c:pt idx="15">
                  <c:v>127</c:v>
                </c:pt>
                <c:pt idx="16">
                  <c:v>118.2</c:v>
                </c:pt>
                <c:pt idx="17">
                  <c:v>136.9</c:v>
                </c:pt>
                <c:pt idx="18">
                  <c:v>141.4</c:v>
                </c:pt>
                <c:pt idx="19">
                  <c:v>135.69999999999999</c:v>
                </c:pt>
                <c:pt idx="20">
                  <c:v>140.80000000000001</c:v>
                </c:pt>
                <c:pt idx="21">
                  <c:v>147.80000000000001</c:v>
                </c:pt>
                <c:pt idx="22">
                  <c:v>153.4</c:v>
                </c:pt>
                <c:pt idx="23">
                  <c:v>146.4</c:v>
                </c:pt>
                <c:pt idx="24">
                  <c:v>144.19999999999999</c:v>
                </c:pt>
                <c:pt idx="25">
                  <c:v>159.30000000000001</c:v>
                </c:pt>
                <c:pt idx="26">
                  <c:v>160</c:v>
                </c:pt>
                <c:pt idx="27">
                  <c:v>151.4</c:v>
                </c:pt>
                <c:pt idx="28">
                  <c:v>141.30000000000001</c:v>
                </c:pt>
                <c:pt idx="29">
                  <c:v>163.69999999999999</c:v>
                </c:pt>
                <c:pt idx="30">
                  <c:v>156</c:v>
                </c:pt>
                <c:pt idx="31">
                  <c:v>140.80000000000001</c:v>
                </c:pt>
                <c:pt idx="32">
                  <c:v>127.6</c:v>
                </c:pt>
                <c:pt idx="33">
                  <c:v>154.69999999999999</c:v>
                </c:pt>
                <c:pt idx="34">
                  <c:v>147.9</c:v>
                </c:pt>
                <c:pt idx="35">
                  <c:v>120</c:v>
                </c:pt>
                <c:pt idx="36">
                  <c:v>106.1</c:v>
                </c:pt>
                <c:pt idx="37">
                  <c:v>139.1</c:v>
                </c:pt>
                <c:pt idx="38">
                  <c:v>140.5</c:v>
                </c:pt>
                <c:pt idx="39">
                  <c:v>133.80000000000001</c:v>
                </c:pt>
                <c:pt idx="40">
                  <c:v>122</c:v>
                </c:pt>
                <c:pt idx="41">
                  <c:v>146.19999999999999</c:v>
                </c:pt>
                <c:pt idx="42">
                  <c:v>140.30000000000001</c:v>
                </c:pt>
                <c:pt idx="43">
                  <c:v>128.69999999999999</c:v>
                </c:pt>
                <c:pt idx="44">
                  <c:v>112.9</c:v>
                </c:pt>
                <c:pt idx="45">
                  <c:v>134.30000000000001</c:v>
                </c:pt>
                <c:pt idx="46">
                  <c:v>135.9</c:v>
                </c:pt>
                <c:pt idx="47">
                  <c:v>118.1</c:v>
                </c:pt>
                <c:pt idx="48">
                  <c:v>109</c:v>
                </c:pt>
                <c:pt idx="49">
                  <c:v>140.19999999999999</c:v>
                </c:pt>
                <c:pt idx="50">
                  <c:v>137.30000000000001</c:v>
                </c:pt>
                <c:pt idx="51">
                  <c:v>123.7</c:v>
                </c:pt>
                <c:pt idx="52">
                  <c:v>116.7</c:v>
                </c:pt>
                <c:pt idx="53">
                  <c:v>148.80000000000001</c:v>
                </c:pt>
                <c:pt idx="54">
                  <c:v>148.9</c:v>
                </c:pt>
                <c:pt idx="55">
                  <c:v>137.5</c:v>
                </c:pt>
                <c:pt idx="56">
                  <c:v>126.7</c:v>
                </c:pt>
                <c:pt idx="57">
                  <c:v>156.1</c:v>
                </c:pt>
                <c:pt idx="58">
                  <c:v>155.6</c:v>
                </c:pt>
                <c:pt idx="59">
                  <c:v>146</c:v>
                </c:pt>
                <c:pt idx="60">
                  <c:v>141.69999999999999</c:v>
                </c:pt>
                <c:pt idx="61">
                  <c:v>163.6</c:v>
                </c:pt>
                <c:pt idx="62">
                  <c:v>165.8</c:v>
                </c:pt>
                <c:pt idx="63">
                  <c:v>151.6</c:v>
                </c:pt>
                <c:pt idx="64">
                  <c:v>147.80000000000001</c:v>
                </c:pt>
                <c:pt idx="65">
                  <c:v>170.3</c:v>
                </c:pt>
                <c:pt idx="66">
                  <c:v>170</c:v>
                </c:pt>
                <c:pt idx="67">
                  <c:v>160.80000000000001</c:v>
                </c:pt>
                <c:pt idx="68">
                  <c:v>154.9</c:v>
                </c:pt>
                <c:pt idx="69">
                  <c:v>174</c:v>
                </c:pt>
                <c:pt idx="70">
                  <c:v>176.5</c:v>
                </c:pt>
                <c:pt idx="71">
                  <c:v>166.7</c:v>
                </c:pt>
                <c:pt idx="72">
                  <c:v>162.4</c:v>
                </c:pt>
                <c:pt idx="73">
                  <c:v>185.7</c:v>
                </c:pt>
                <c:pt idx="74">
                  <c:v>182</c:v>
                </c:pt>
                <c:pt idx="75">
                  <c:v>174.1</c:v>
                </c:pt>
                <c:pt idx="76">
                  <c:v>170.9</c:v>
                </c:pt>
                <c:pt idx="77">
                  <c:v>194.8</c:v>
                </c:pt>
                <c:pt idx="78">
                  <c:v>193.8</c:v>
                </c:pt>
                <c:pt idx="79">
                  <c:v>184.8</c:v>
                </c:pt>
                <c:pt idx="80">
                  <c:v>179.3</c:v>
                </c:pt>
                <c:pt idx="81">
                  <c:v>203.5</c:v>
                </c:pt>
                <c:pt idx="82">
                  <c:v>218.5</c:v>
                </c:pt>
                <c:pt idx="83">
                  <c:v>210.6</c:v>
                </c:pt>
                <c:pt idx="84">
                  <c:v>207.3</c:v>
                </c:pt>
                <c:pt idx="85">
                  <c:v>233.6</c:v>
                </c:pt>
                <c:pt idx="86">
                  <c:v>235.7</c:v>
                </c:pt>
                <c:pt idx="87">
                  <c:v>220.7</c:v>
                </c:pt>
                <c:pt idx="88">
                  <c:v>216.7</c:v>
                </c:pt>
                <c:pt idx="89">
                  <c:v>258</c:v>
                </c:pt>
                <c:pt idx="90">
                  <c:v>256.8</c:v>
                </c:pt>
                <c:pt idx="91">
                  <c:v>239</c:v>
                </c:pt>
                <c:pt idx="92">
                  <c:v>231.1</c:v>
                </c:pt>
                <c:pt idx="93">
                  <c:v>266.2</c:v>
                </c:pt>
                <c:pt idx="94">
                  <c:v>268.60000000000002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9B9-4BDF-B24A-26E09FA910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1160264"/>
        <c:axId val="561164200"/>
      </c:lineChart>
      <c:catAx>
        <c:axId val="561160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164200"/>
        <c:crosses val="autoZero"/>
        <c:auto val="1"/>
        <c:lblAlgn val="ctr"/>
        <c:lblOffset val="100"/>
        <c:tickLblSkip val="4"/>
        <c:noMultiLvlLbl val="0"/>
      </c:catAx>
      <c:valAx>
        <c:axId val="561164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160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Renters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2022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7300</c:v>
                </c:pt>
                <c:pt idx="1">
                  <c:v>10400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4C-480D-9E6E-9954DFE474E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Homeowners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2022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295500</c:v>
                </c:pt>
                <c:pt idx="1">
                  <c:v>396200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4C-480D-9E6E-9954DFE474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21256767"/>
        <c:axId val="1831588063"/>
      </c:barChart>
      <c:catAx>
        <c:axId val="1821256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1588063"/>
        <c:crosses val="autoZero"/>
        <c:auto val="1"/>
        <c:lblAlgn val="ctr"/>
        <c:lblOffset val="100"/>
        <c:noMultiLvlLbl val="0"/>
      </c:catAx>
      <c:valAx>
        <c:axId val="1831588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12567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55686865099226"/>
          <c:y val="4.1059249617527702E-2"/>
          <c:w val="0.87026327750406318"/>
          <c:h val="0.640215282422743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Sheet1!$A$2:$A$290</c:f>
              <c:strCache>
                <c:ptCount val="289"/>
                <c:pt idx="0">
                  <c:v>2000 - Jan</c:v>
                </c:pt>
                <c:pt idx="1">
                  <c:v>2000 - Feb</c:v>
                </c:pt>
                <c:pt idx="2">
                  <c:v>2000 - Mar</c:v>
                </c:pt>
                <c:pt idx="3">
                  <c:v>2000 - Apr</c:v>
                </c:pt>
                <c:pt idx="4">
                  <c:v>2000 - May</c:v>
                </c:pt>
                <c:pt idx="5">
                  <c:v>2000 - Jun</c:v>
                </c:pt>
                <c:pt idx="6">
                  <c:v>2000 - Jul</c:v>
                </c:pt>
                <c:pt idx="7">
                  <c:v>2000 - Aug</c:v>
                </c:pt>
                <c:pt idx="8">
                  <c:v>2000 - Sep</c:v>
                </c:pt>
                <c:pt idx="9">
                  <c:v>2000 - Oct</c:v>
                </c:pt>
                <c:pt idx="10">
                  <c:v>2000 - Nov</c:v>
                </c:pt>
                <c:pt idx="11">
                  <c:v>2000 - Dec</c:v>
                </c:pt>
                <c:pt idx="12">
                  <c:v>2001 - Jan</c:v>
                </c:pt>
                <c:pt idx="13">
                  <c:v>2001 - Feb</c:v>
                </c:pt>
                <c:pt idx="14">
                  <c:v>2001 - Mar</c:v>
                </c:pt>
                <c:pt idx="15">
                  <c:v>2001 - Apr</c:v>
                </c:pt>
                <c:pt idx="16">
                  <c:v>2001 - May</c:v>
                </c:pt>
                <c:pt idx="17">
                  <c:v>2001 - Jun</c:v>
                </c:pt>
                <c:pt idx="18">
                  <c:v>2001 - Jul</c:v>
                </c:pt>
                <c:pt idx="19">
                  <c:v>2001 - Aug</c:v>
                </c:pt>
                <c:pt idx="20">
                  <c:v>2001 - Sep</c:v>
                </c:pt>
                <c:pt idx="21">
                  <c:v>2001 - Oct</c:v>
                </c:pt>
                <c:pt idx="22">
                  <c:v>2001 - Nov</c:v>
                </c:pt>
                <c:pt idx="23">
                  <c:v>2001 - Dec</c:v>
                </c:pt>
                <c:pt idx="24">
                  <c:v>2002 - Jan</c:v>
                </c:pt>
                <c:pt idx="25">
                  <c:v>2002 - Feb</c:v>
                </c:pt>
                <c:pt idx="26">
                  <c:v>2002 - Mar</c:v>
                </c:pt>
                <c:pt idx="27">
                  <c:v>2002 - Apr</c:v>
                </c:pt>
                <c:pt idx="28">
                  <c:v>2002 - May</c:v>
                </c:pt>
                <c:pt idx="29">
                  <c:v>2002 - Jun</c:v>
                </c:pt>
                <c:pt idx="30">
                  <c:v>2002 - Jul</c:v>
                </c:pt>
                <c:pt idx="31">
                  <c:v>2002 - Aug</c:v>
                </c:pt>
                <c:pt idx="32">
                  <c:v>2002 - Sep</c:v>
                </c:pt>
                <c:pt idx="33">
                  <c:v>2002 - Oct</c:v>
                </c:pt>
                <c:pt idx="34">
                  <c:v>2002 - Nov</c:v>
                </c:pt>
                <c:pt idx="35">
                  <c:v>2002 - Dec</c:v>
                </c:pt>
                <c:pt idx="36">
                  <c:v>2003 - Jan</c:v>
                </c:pt>
                <c:pt idx="37">
                  <c:v>2003 - Feb</c:v>
                </c:pt>
                <c:pt idx="38">
                  <c:v>2003 - Mar</c:v>
                </c:pt>
                <c:pt idx="39">
                  <c:v>2003 - Apr</c:v>
                </c:pt>
                <c:pt idx="40">
                  <c:v>2003 - May</c:v>
                </c:pt>
                <c:pt idx="41">
                  <c:v>2003 - Jun</c:v>
                </c:pt>
                <c:pt idx="42">
                  <c:v>2003 - Jul</c:v>
                </c:pt>
                <c:pt idx="43">
                  <c:v>2003 - Aug</c:v>
                </c:pt>
                <c:pt idx="44">
                  <c:v>2003 - Sep</c:v>
                </c:pt>
                <c:pt idx="45">
                  <c:v>2003 - Oct</c:v>
                </c:pt>
                <c:pt idx="46">
                  <c:v>2003 - Nov</c:v>
                </c:pt>
                <c:pt idx="47">
                  <c:v>2003 - Dec</c:v>
                </c:pt>
                <c:pt idx="48">
                  <c:v>2004 - Jan</c:v>
                </c:pt>
                <c:pt idx="49">
                  <c:v>2004 - Feb</c:v>
                </c:pt>
                <c:pt idx="50">
                  <c:v>2004 - Mar</c:v>
                </c:pt>
                <c:pt idx="51">
                  <c:v>2004 - Apr</c:v>
                </c:pt>
                <c:pt idx="52">
                  <c:v>2004 - May</c:v>
                </c:pt>
                <c:pt idx="53">
                  <c:v>2004 - Jun</c:v>
                </c:pt>
                <c:pt idx="54">
                  <c:v>2004 - Jul</c:v>
                </c:pt>
                <c:pt idx="55">
                  <c:v>2004 - Aug</c:v>
                </c:pt>
                <c:pt idx="56">
                  <c:v>2004 - Sep</c:v>
                </c:pt>
                <c:pt idx="57">
                  <c:v>2004 - Oct</c:v>
                </c:pt>
                <c:pt idx="58">
                  <c:v>2004 - Nov</c:v>
                </c:pt>
                <c:pt idx="59">
                  <c:v>2004 - Dec</c:v>
                </c:pt>
                <c:pt idx="60">
                  <c:v>2005 - Jan</c:v>
                </c:pt>
                <c:pt idx="61">
                  <c:v>2005 - Feb</c:v>
                </c:pt>
                <c:pt idx="62">
                  <c:v>2005 - Mar</c:v>
                </c:pt>
                <c:pt idx="63">
                  <c:v>2005 - Apr</c:v>
                </c:pt>
                <c:pt idx="64">
                  <c:v>2005 - May</c:v>
                </c:pt>
                <c:pt idx="65">
                  <c:v>2005 - Jun</c:v>
                </c:pt>
                <c:pt idx="66">
                  <c:v>2005 - Jul</c:v>
                </c:pt>
                <c:pt idx="67">
                  <c:v>2005 - Aug</c:v>
                </c:pt>
                <c:pt idx="68">
                  <c:v>2005 - Sep</c:v>
                </c:pt>
                <c:pt idx="69">
                  <c:v>2005 - Oct</c:v>
                </c:pt>
                <c:pt idx="70">
                  <c:v>2005 - Nov</c:v>
                </c:pt>
                <c:pt idx="71">
                  <c:v>2005 - Dec</c:v>
                </c:pt>
                <c:pt idx="72">
                  <c:v>2006 - Jan</c:v>
                </c:pt>
                <c:pt idx="73">
                  <c:v>2006 - Feb</c:v>
                </c:pt>
                <c:pt idx="74">
                  <c:v>2006 - Mar</c:v>
                </c:pt>
                <c:pt idx="75">
                  <c:v>2006 - Apr</c:v>
                </c:pt>
                <c:pt idx="76">
                  <c:v>2006 - May</c:v>
                </c:pt>
                <c:pt idx="77">
                  <c:v>2006 - Jun</c:v>
                </c:pt>
                <c:pt idx="78">
                  <c:v>2006 - Jul</c:v>
                </c:pt>
                <c:pt idx="79">
                  <c:v>2006 - Aug</c:v>
                </c:pt>
                <c:pt idx="80">
                  <c:v>2006 - Sep</c:v>
                </c:pt>
                <c:pt idx="81">
                  <c:v>2006 - Oct</c:v>
                </c:pt>
                <c:pt idx="82">
                  <c:v>2006 - Nov</c:v>
                </c:pt>
                <c:pt idx="83">
                  <c:v>2006 - Dec</c:v>
                </c:pt>
                <c:pt idx="84">
                  <c:v>2007 - Jan</c:v>
                </c:pt>
                <c:pt idx="85">
                  <c:v>2007 - Feb</c:v>
                </c:pt>
                <c:pt idx="86">
                  <c:v>2007 - Mar</c:v>
                </c:pt>
                <c:pt idx="87">
                  <c:v>2007 - Apr</c:v>
                </c:pt>
                <c:pt idx="88">
                  <c:v>2007 - May</c:v>
                </c:pt>
                <c:pt idx="89">
                  <c:v>2007 - Jun</c:v>
                </c:pt>
                <c:pt idx="90">
                  <c:v>2007 - Jul</c:v>
                </c:pt>
                <c:pt idx="91">
                  <c:v>2007 - Aug</c:v>
                </c:pt>
                <c:pt idx="92">
                  <c:v>2007 - Sep</c:v>
                </c:pt>
                <c:pt idx="93">
                  <c:v>2007 - Oct</c:v>
                </c:pt>
                <c:pt idx="94">
                  <c:v>2007 - Nov</c:v>
                </c:pt>
                <c:pt idx="95">
                  <c:v>2007 - Dec</c:v>
                </c:pt>
                <c:pt idx="96">
                  <c:v>2008 - Jan</c:v>
                </c:pt>
                <c:pt idx="97">
                  <c:v>2008 - Feb</c:v>
                </c:pt>
                <c:pt idx="98">
                  <c:v>2008 - Mar</c:v>
                </c:pt>
                <c:pt idx="99">
                  <c:v>2008 - Apr</c:v>
                </c:pt>
                <c:pt idx="100">
                  <c:v>2008 - May</c:v>
                </c:pt>
                <c:pt idx="101">
                  <c:v>2008 - Jun</c:v>
                </c:pt>
                <c:pt idx="102">
                  <c:v>2008 - Jul</c:v>
                </c:pt>
                <c:pt idx="103">
                  <c:v>2008 - Aug</c:v>
                </c:pt>
                <c:pt idx="104">
                  <c:v>2008 - Sep</c:v>
                </c:pt>
                <c:pt idx="105">
                  <c:v>2008 - Oct</c:v>
                </c:pt>
                <c:pt idx="106">
                  <c:v>2008 - Nov</c:v>
                </c:pt>
                <c:pt idx="107">
                  <c:v>2008 - Dec</c:v>
                </c:pt>
                <c:pt idx="108">
                  <c:v>2009 - Jan</c:v>
                </c:pt>
                <c:pt idx="109">
                  <c:v>2009 - Feb</c:v>
                </c:pt>
                <c:pt idx="110">
                  <c:v>2009 - Mar</c:v>
                </c:pt>
                <c:pt idx="111">
                  <c:v>2009 - Apr</c:v>
                </c:pt>
                <c:pt idx="112">
                  <c:v>2009 - May</c:v>
                </c:pt>
                <c:pt idx="113">
                  <c:v>2009 - Jun</c:v>
                </c:pt>
                <c:pt idx="114">
                  <c:v>2009 - Jul</c:v>
                </c:pt>
                <c:pt idx="115">
                  <c:v>2009 - Aug</c:v>
                </c:pt>
                <c:pt idx="116">
                  <c:v>2009 - Sep</c:v>
                </c:pt>
                <c:pt idx="117">
                  <c:v>2009 - Oct</c:v>
                </c:pt>
                <c:pt idx="118">
                  <c:v>2009 - Nov</c:v>
                </c:pt>
                <c:pt idx="119">
                  <c:v>2009 - Dec</c:v>
                </c:pt>
                <c:pt idx="120">
                  <c:v>2010 - Jan</c:v>
                </c:pt>
                <c:pt idx="121">
                  <c:v>2010 - Feb</c:v>
                </c:pt>
                <c:pt idx="122">
                  <c:v>2010 - Mar</c:v>
                </c:pt>
                <c:pt idx="123">
                  <c:v>2010 - Apr</c:v>
                </c:pt>
                <c:pt idx="124">
                  <c:v>2010 - May</c:v>
                </c:pt>
                <c:pt idx="125">
                  <c:v>2010 - Jun</c:v>
                </c:pt>
                <c:pt idx="126">
                  <c:v>2010 - Jul</c:v>
                </c:pt>
                <c:pt idx="127">
                  <c:v>2010 - Aug</c:v>
                </c:pt>
                <c:pt idx="128">
                  <c:v>2010 - Sep</c:v>
                </c:pt>
                <c:pt idx="129">
                  <c:v>2010 - Oct</c:v>
                </c:pt>
                <c:pt idx="130">
                  <c:v>2010 - Nov</c:v>
                </c:pt>
                <c:pt idx="131">
                  <c:v>2010 - Dec</c:v>
                </c:pt>
                <c:pt idx="132">
                  <c:v>2011 - Jan</c:v>
                </c:pt>
                <c:pt idx="133">
                  <c:v>2011 - Feb</c:v>
                </c:pt>
                <c:pt idx="134">
                  <c:v>2011 - Mar</c:v>
                </c:pt>
                <c:pt idx="135">
                  <c:v>2011 - Apr</c:v>
                </c:pt>
                <c:pt idx="136">
                  <c:v>2011 - May</c:v>
                </c:pt>
                <c:pt idx="137">
                  <c:v>2011 - Jun</c:v>
                </c:pt>
                <c:pt idx="138">
                  <c:v>2011 - Jul</c:v>
                </c:pt>
                <c:pt idx="139">
                  <c:v>2011 - Aug</c:v>
                </c:pt>
                <c:pt idx="140">
                  <c:v>2011 - Sep</c:v>
                </c:pt>
                <c:pt idx="141">
                  <c:v>2011 - Oct</c:v>
                </c:pt>
                <c:pt idx="142">
                  <c:v>2011 - Nov</c:v>
                </c:pt>
                <c:pt idx="143">
                  <c:v>2011 - Dec</c:v>
                </c:pt>
                <c:pt idx="144">
                  <c:v>2012 - Jan</c:v>
                </c:pt>
                <c:pt idx="145">
                  <c:v>2012 - Feb</c:v>
                </c:pt>
                <c:pt idx="146">
                  <c:v>2012 - Mar</c:v>
                </c:pt>
                <c:pt idx="147">
                  <c:v>2012 - Apr</c:v>
                </c:pt>
                <c:pt idx="148">
                  <c:v>2012 - May</c:v>
                </c:pt>
                <c:pt idx="149">
                  <c:v>2012 - Jun</c:v>
                </c:pt>
                <c:pt idx="150">
                  <c:v>2012 - Jul</c:v>
                </c:pt>
                <c:pt idx="151">
                  <c:v>2012 - Aug</c:v>
                </c:pt>
                <c:pt idx="152">
                  <c:v>2012 - Sep</c:v>
                </c:pt>
                <c:pt idx="153">
                  <c:v>2012 - Oct</c:v>
                </c:pt>
                <c:pt idx="154">
                  <c:v>2012 - Nov</c:v>
                </c:pt>
                <c:pt idx="155">
                  <c:v>2012 - Dec</c:v>
                </c:pt>
                <c:pt idx="156">
                  <c:v>2013 - Jan</c:v>
                </c:pt>
                <c:pt idx="157">
                  <c:v>2013 - Feb</c:v>
                </c:pt>
                <c:pt idx="158">
                  <c:v>2013 - Mar</c:v>
                </c:pt>
                <c:pt idx="159">
                  <c:v>2013 - Apr</c:v>
                </c:pt>
                <c:pt idx="160">
                  <c:v>2013 - May</c:v>
                </c:pt>
                <c:pt idx="161">
                  <c:v>2013 - Jun</c:v>
                </c:pt>
                <c:pt idx="162">
                  <c:v>2013 - Jul</c:v>
                </c:pt>
                <c:pt idx="163">
                  <c:v>2013 - Aug</c:v>
                </c:pt>
                <c:pt idx="164">
                  <c:v>2013 - Sep</c:v>
                </c:pt>
                <c:pt idx="165">
                  <c:v>2013 - Oct</c:v>
                </c:pt>
                <c:pt idx="166">
                  <c:v>2013 - Nov</c:v>
                </c:pt>
                <c:pt idx="167">
                  <c:v>2013 - Dec</c:v>
                </c:pt>
                <c:pt idx="168">
                  <c:v>2014 - Jan</c:v>
                </c:pt>
                <c:pt idx="169">
                  <c:v>2014 - Feb</c:v>
                </c:pt>
                <c:pt idx="170">
                  <c:v>2014 - Mar</c:v>
                </c:pt>
                <c:pt idx="171">
                  <c:v>2014 - Apr</c:v>
                </c:pt>
                <c:pt idx="172">
                  <c:v>2014 - May</c:v>
                </c:pt>
                <c:pt idx="173">
                  <c:v>2014 - Jun</c:v>
                </c:pt>
                <c:pt idx="174">
                  <c:v>2014 - Jul</c:v>
                </c:pt>
                <c:pt idx="175">
                  <c:v>2014 - Aug</c:v>
                </c:pt>
                <c:pt idx="176">
                  <c:v>2014 - Sep</c:v>
                </c:pt>
                <c:pt idx="177">
                  <c:v>2014 - Oct</c:v>
                </c:pt>
                <c:pt idx="178">
                  <c:v>2014 - Nov</c:v>
                </c:pt>
                <c:pt idx="179">
                  <c:v>2014 - Dec</c:v>
                </c:pt>
                <c:pt idx="180">
                  <c:v>2015 - Jan</c:v>
                </c:pt>
                <c:pt idx="181">
                  <c:v>2015 - Feb</c:v>
                </c:pt>
                <c:pt idx="182">
                  <c:v>2015 - Mar</c:v>
                </c:pt>
                <c:pt idx="183">
                  <c:v>2015 - Apr</c:v>
                </c:pt>
                <c:pt idx="184">
                  <c:v>2015 - May</c:v>
                </c:pt>
                <c:pt idx="185">
                  <c:v>2015 - Jun</c:v>
                </c:pt>
                <c:pt idx="186">
                  <c:v>2015 - Jul</c:v>
                </c:pt>
                <c:pt idx="187">
                  <c:v>2015 - Aug</c:v>
                </c:pt>
                <c:pt idx="188">
                  <c:v>2015 - Sep</c:v>
                </c:pt>
                <c:pt idx="189">
                  <c:v>2015 - Oct</c:v>
                </c:pt>
                <c:pt idx="190">
                  <c:v>2015 - Nov</c:v>
                </c:pt>
                <c:pt idx="191">
                  <c:v>2015 - Dec</c:v>
                </c:pt>
                <c:pt idx="192">
                  <c:v>2016 - Jan</c:v>
                </c:pt>
                <c:pt idx="193">
                  <c:v>2016 - Feb</c:v>
                </c:pt>
                <c:pt idx="194">
                  <c:v>2016 - Mar</c:v>
                </c:pt>
                <c:pt idx="195">
                  <c:v>2016 - Apr</c:v>
                </c:pt>
                <c:pt idx="196">
                  <c:v>2016 - May</c:v>
                </c:pt>
                <c:pt idx="197">
                  <c:v>2016 - Jun</c:v>
                </c:pt>
                <c:pt idx="198">
                  <c:v>2016 - Jul</c:v>
                </c:pt>
                <c:pt idx="199">
                  <c:v>2016 - Aug</c:v>
                </c:pt>
                <c:pt idx="200">
                  <c:v>2016 - Sep</c:v>
                </c:pt>
                <c:pt idx="201">
                  <c:v>2016 - Oct</c:v>
                </c:pt>
                <c:pt idx="202">
                  <c:v>2016 - Nov</c:v>
                </c:pt>
                <c:pt idx="203">
                  <c:v>2016 - Dec</c:v>
                </c:pt>
                <c:pt idx="204">
                  <c:v>2017 - Jan</c:v>
                </c:pt>
                <c:pt idx="205">
                  <c:v>2017 - Feb</c:v>
                </c:pt>
                <c:pt idx="206">
                  <c:v>2017 - Mar</c:v>
                </c:pt>
                <c:pt idx="207">
                  <c:v>2017 - Apr</c:v>
                </c:pt>
                <c:pt idx="208">
                  <c:v>2017 - May</c:v>
                </c:pt>
                <c:pt idx="209">
                  <c:v>2017 - Jun</c:v>
                </c:pt>
                <c:pt idx="210">
                  <c:v>2017 - Jul</c:v>
                </c:pt>
                <c:pt idx="211">
                  <c:v>2017 - Aug</c:v>
                </c:pt>
                <c:pt idx="212">
                  <c:v>2017 - Sep</c:v>
                </c:pt>
                <c:pt idx="213">
                  <c:v>2017 - Oct</c:v>
                </c:pt>
                <c:pt idx="214">
                  <c:v>2017 - Nov</c:v>
                </c:pt>
                <c:pt idx="215">
                  <c:v>2017 - Dec</c:v>
                </c:pt>
                <c:pt idx="216">
                  <c:v>2018 - Jan</c:v>
                </c:pt>
                <c:pt idx="217">
                  <c:v>2018 - Feb</c:v>
                </c:pt>
                <c:pt idx="218">
                  <c:v>2018 - Mar</c:v>
                </c:pt>
                <c:pt idx="219">
                  <c:v>2018 - Apr</c:v>
                </c:pt>
                <c:pt idx="220">
                  <c:v>2018 - May</c:v>
                </c:pt>
                <c:pt idx="221">
                  <c:v>2018 - Jun</c:v>
                </c:pt>
                <c:pt idx="222">
                  <c:v>2018 - Jul</c:v>
                </c:pt>
                <c:pt idx="223">
                  <c:v>2018 - Aug</c:v>
                </c:pt>
                <c:pt idx="224">
                  <c:v>2018 - Sep</c:v>
                </c:pt>
                <c:pt idx="225">
                  <c:v>2018 - Oct</c:v>
                </c:pt>
                <c:pt idx="226">
                  <c:v>2018 - Nov</c:v>
                </c:pt>
                <c:pt idx="227">
                  <c:v>2018 - Dec</c:v>
                </c:pt>
                <c:pt idx="228">
                  <c:v>2019 - Jan</c:v>
                </c:pt>
                <c:pt idx="229">
                  <c:v>2019 - Feb</c:v>
                </c:pt>
                <c:pt idx="230">
                  <c:v>2019 - Mar</c:v>
                </c:pt>
                <c:pt idx="231">
                  <c:v>2019 - Apr</c:v>
                </c:pt>
                <c:pt idx="232">
                  <c:v>2019 - May</c:v>
                </c:pt>
                <c:pt idx="233">
                  <c:v>2019 - Jun</c:v>
                </c:pt>
                <c:pt idx="234">
                  <c:v>2019 - Jul</c:v>
                </c:pt>
                <c:pt idx="235">
                  <c:v>2019 - Aug</c:v>
                </c:pt>
                <c:pt idx="236">
                  <c:v>2019 - Sep</c:v>
                </c:pt>
                <c:pt idx="237">
                  <c:v>2019 - Oct</c:v>
                </c:pt>
                <c:pt idx="238">
                  <c:v>2019 - Nov</c:v>
                </c:pt>
                <c:pt idx="239">
                  <c:v>2019 - Dec</c:v>
                </c:pt>
                <c:pt idx="240">
                  <c:v>2020 - Jan</c:v>
                </c:pt>
                <c:pt idx="241">
                  <c:v>2020 - Feb</c:v>
                </c:pt>
                <c:pt idx="242">
                  <c:v>2020 - Mar</c:v>
                </c:pt>
                <c:pt idx="243">
                  <c:v>2020 - Apr</c:v>
                </c:pt>
                <c:pt idx="244">
                  <c:v>2020 - May</c:v>
                </c:pt>
                <c:pt idx="245">
                  <c:v>2020 - Jun</c:v>
                </c:pt>
                <c:pt idx="246">
                  <c:v>2020 - Jul</c:v>
                </c:pt>
                <c:pt idx="247">
                  <c:v>2020 - Aug</c:v>
                </c:pt>
                <c:pt idx="248">
                  <c:v>2020 - Sep</c:v>
                </c:pt>
                <c:pt idx="249">
                  <c:v>2020 - Oct</c:v>
                </c:pt>
                <c:pt idx="250">
                  <c:v>2020 - Nov</c:v>
                </c:pt>
                <c:pt idx="251">
                  <c:v>2020 - Dec</c:v>
                </c:pt>
                <c:pt idx="252">
                  <c:v>2021 - Jan</c:v>
                </c:pt>
                <c:pt idx="253">
                  <c:v>2021 - Feb</c:v>
                </c:pt>
                <c:pt idx="254">
                  <c:v>2021 - Mar</c:v>
                </c:pt>
                <c:pt idx="255">
                  <c:v>2021 - Apr</c:v>
                </c:pt>
                <c:pt idx="256">
                  <c:v>2021 - May</c:v>
                </c:pt>
                <c:pt idx="257">
                  <c:v>2021 - Jun</c:v>
                </c:pt>
                <c:pt idx="258">
                  <c:v>2021 - Jul</c:v>
                </c:pt>
                <c:pt idx="259">
                  <c:v>2021 - Aug</c:v>
                </c:pt>
                <c:pt idx="260">
                  <c:v>2021 - Sep</c:v>
                </c:pt>
                <c:pt idx="261">
                  <c:v>2021 - Oct</c:v>
                </c:pt>
                <c:pt idx="262">
                  <c:v>2021 - Nov</c:v>
                </c:pt>
                <c:pt idx="263">
                  <c:v>2021 - Dec</c:v>
                </c:pt>
                <c:pt idx="264">
                  <c:v>2022 - Jan</c:v>
                </c:pt>
                <c:pt idx="265">
                  <c:v>2022 - Feb</c:v>
                </c:pt>
                <c:pt idx="266">
                  <c:v>2022 - Mar</c:v>
                </c:pt>
                <c:pt idx="267">
                  <c:v>2022 - Apr</c:v>
                </c:pt>
                <c:pt idx="268">
                  <c:v>2022 - May</c:v>
                </c:pt>
                <c:pt idx="269">
                  <c:v>2022 - Jun</c:v>
                </c:pt>
                <c:pt idx="270">
                  <c:v>2022 - Jul</c:v>
                </c:pt>
                <c:pt idx="271">
                  <c:v>2022 - Aug</c:v>
                </c:pt>
                <c:pt idx="272">
                  <c:v>2022 - Sep</c:v>
                </c:pt>
                <c:pt idx="273">
                  <c:v>2022 - Oct</c:v>
                </c:pt>
                <c:pt idx="274">
                  <c:v>2022 - Nov</c:v>
                </c:pt>
                <c:pt idx="275">
                  <c:v>2022 - Dec</c:v>
                </c:pt>
                <c:pt idx="276">
                  <c:v>2023 - Jan</c:v>
                </c:pt>
                <c:pt idx="277">
                  <c:v>2023 - Feb</c:v>
                </c:pt>
                <c:pt idx="278">
                  <c:v>2023 - Mar</c:v>
                </c:pt>
                <c:pt idx="279">
                  <c:v>2023 - Apr</c:v>
                </c:pt>
                <c:pt idx="280">
                  <c:v>2023 - May</c:v>
                </c:pt>
                <c:pt idx="281">
                  <c:v>2023 - Jun</c:v>
                </c:pt>
                <c:pt idx="282">
                  <c:v>2023 - Jul</c:v>
                </c:pt>
                <c:pt idx="283">
                  <c:v>2023 - Aug</c:v>
                </c:pt>
                <c:pt idx="284">
                  <c:v>2023 - Sep</c:v>
                </c:pt>
                <c:pt idx="285">
                  <c:v>2023 - Oct</c:v>
                </c:pt>
                <c:pt idx="286">
                  <c:v>2023 - Nov</c:v>
                </c:pt>
                <c:pt idx="287">
                  <c:v>2023 - Dec</c:v>
                </c:pt>
                <c:pt idx="288">
                  <c:v>2024 - Jan</c:v>
                </c:pt>
              </c:strCache>
            </c:strRef>
          </c:cat>
          <c:val>
            <c:numRef>
              <c:f>Sheet1!$B$2:$B$290</c:f>
              <c:numCache>
                <c:formatCode>General</c:formatCode>
                <c:ptCount val="289"/>
                <c:pt idx="0">
                  <c:v>1.55</c:v>
                </c:pt>
                <c:pt idx="1">
                  <c:v>1.81</c:v>
                </c:pt>
                <c:pt idx="2">
                  <c:v>1.98</c:v>
                </c:pt>
                <c:pt idx="3">
                  <c:v>2.16</c:v>
                </c:pt>
                <c:pt idx="4">
                  <c:v>2.08</c:v>
                </c:pt>
                <c:pt idx="5">
                  <c:v>2.19</c:v>
                </c:pt>
                <c:pt idx="6">
                  <c:v>2.1</c:v>
                </c:pt>
                <c:pt idx="7">
                  <c:v>2.1800000000000002</c:v>
                </c:pt>
                <c:pt idx="8">
                  <c:v>2.1</c:v>
                </c:pt>
                <c:pt idx="9">
                  <c:v>2.06</c:v>
                </c:pt>
                <c:pt idx="10">
                  <c:v>2.0099999999999998</c:v>
                </c:pt>
                <c:pt idx="11">
                  <c:v>2.08</c:v>
                </c:pt>
                <c:pt idx="12">
                  <c:v>1.87</c:v>
                </c:pt>
                <c:pt idx="13">
                  <c:v>1.95</c:v>
                </c:pt>
                <c:pt idx="14">
                  <c:v>2.06</c:v>
                </c:pt>
                <c:pt idx="15">
                  <c:v>1.94</c:v>
                </c:pt>
                <c:pt idx="16">
                  <c:v>1.77</c:v>
                </c:pt>
                <c:pt idx="17">
                  <c:v>1.86</c:v>
                </c:pt>
                <c:pt idx="18">
                  <c:v>1.89</c:v>
                </c:pt>
                <c:pt idx="19">
                  <c:v>1.98</c:v>
                </c:pt>
                <c:pt idx="20">
                  <c:v>2.09</c:v>
                </c:pt>
                <c:pt idx="21">
                  <c:v>2.0499999999999998</c:v>
                </c:pt>
                <c:pt idx="22">
                  <c:v>2.0099999999999998</c:v>
                </c:pt>
                <c:pt idx="23">
                  <c:v>1.98</c:v>
                </c:pt>
                <c:pt idx="24">
                  <c:v>1.96</c:v>
                </c:pt>
                <c:pt idx="25">
                  <c:v>1.93</c:v>
                </c:pt>
                <c:pt idx="26">
                  <c:v>1.79</c:v>
                </c:pt>
                <c:pt idx="27">
                  <c:v>1.78</c:v>
                </c:pt>
                <c:pt idx="28">
                  <c:v>1.65</c:v>
                </c:pt>
                <c:pt idx="29">
                  <c:v>1.72</c:v>
                </c:pt>
                <c:pt idx="30">
                  <c:v>1.84</c:v>
                </c:pt>
                <c:pt idx="31">
                  <c:v>2.0299999999999998</c:v>
                </c:pt>
                <c:pt idx="32">
                  <c:v>2.2200000000000002</c:v>
                </c:pt>
                <c:pt idx="33">
                  <c:v>2.1800000000000002</c:v>
                </c:pt>
                <c:pt idx="34">
                  <c:v>2</c:v>
                </c:pt>
                <c:pt idx="35">
                  <c:v>2.02</c:v>
                </c:pt>
                <c:pt idx="36">
                  <c:v>1.87</c:v>
                </c:pt>
                <c:pt idx="37">
                  <c:v>1.94</c:v>
                </c:pt>
                <c:pt idx="38">
                  <c:v>1.94</c:v>
                </c:pt>
                <c:pt idx="39">
                  <c:v>1.85</c:v>
                </c:pt>
                <c:pt idx="40">
                  <c:v>1.91</c:v>
                </c:pt>
                <c:pt idx="41">
                  <c:v>1.9</c:v>
                </c:pt>
                <c:pt idx="42">
                  <c:v>1.75</c:v>
                </c:pt>
                <c:pt idx="43">
                  <c:v>1.85</c:v>
                </c:pt>
                <c:pt idx="44">
                  <c:v>1.88</c:v>
                </c:pt>
                <c:pt idx="45">
                  <c:v>1.66</c:v>
                </c:pt>
                <c:pt idx="46">
                  <c:v>1.63</c:v>
                </c:pt>
                <c:pt idx="47">
                  <c:v>1.61</c:v>
                </c:pt>
                <c:pt idx="48">
                  <c:v>1.59</c:v>
                </c:pt>
                <c:pt idx="49">
                  <c:v>1.56</c:v>
                </c:pt>
                <c:pt idx="50">
                  <c:v>1.62</c:v>
                </c:pt>
                <c:pt idx="51">
                  <c:v>1.48</c:v>
                </c:pt>
                <c:pt idx="52">
                  <c:v>1.55</c:v>
                </c:pt>
                <c:pt idx="53">
                  <c:v>1.56</c:v>
                </c:pt>
                <c:pt idx="54">
                  <c:v>1.56</c:v>
                </c:pt>
                <c:pt idx="55">
                  <c:v>1.59</c:v>
                </c:pt>
                <c:pt idx="56">
                  <c:v>1.62</c:v>
                </c:pt>
                <c:pt idx="57">
                  <c:v>1.62</c:v>
                </c:pt>
                <c:pt idx="58">
                  <c:v>1.54</c:v>
                </c:pt>
                <c:pt idx="59">
                  <c:v>1.52</c:v>
                </c:pt>
                <c:pt idx="60">
                  <c:v>1.49</c:v>
                </c:pt>
                <c:pt idx="61">
                  <c:v>1.46</c:v>
                </c:pt>
                <c:pt idx="62">
                  <c:v>1.43</c:v>
                </c:pt>
                <c:pt idx="63">
                  <c:v>1.52</c:v>
                </c:pt>
                <c:pt idx="64">
                  <c:v>1.58</c:v>
                </c:pt>
                <c:pt idx="65">
                  <c:v>1.58</c:v>
                </c:pt>
                <c:pt idx="66">
                  <c:v>1.52</c:v>
                </c:pt>
                <c:pt idx="67">
                  <c:v>1.56</c:v>
                </c:pt>
                <c:pt idx="68">
                  <c:v>1.57</c:v>
                </c:pt>
                <c:pt idx="69">
                  <c:v>1.61</c:v>
                </c:pt>
                <c:pt idx="70">
                  <c:v>1.79</c:v>
                </c:pt>
                <c:pt idx="71">
                  <c:v>1.8</c:v>
                </c:pt>
                <c:pt idx="72">
                  <c:v>1.73</c:v>
                </c:pt>
                <c:pt idx="73">
                  <c:v>1.68</c:v>
                </c:pt>
                <c:pt idx="74">
                  <c:v>1.6</c:v>
                </c:pt>
                <c:pt idx="75">
                  <c:v>1.52</c:v>
                </c:pt>
                <c:pt idx="76">
                  <c:v>1.49</c:v>
                </c:pt>
                <c:pt idx="77">
                  <c:v>1.57</c:v>
                </c:pt>
                <c:pt idx="78">
                  <c:v>1.67</c:v>
                </c:pt>
                <c:pt idx="79">
                  <c:v>1.64</c:v>
                </c:pt>
                <c:pt idx="80">
                  <c:v>1.68</c:v>
                </c:pt>
                <c:pt idx="81">
                  <c:v>1.63</c:v>
                </c:pt>
                <c:pt idx="82">
                  <c:v>1.64</c:v>
                </c:pt>
                <c:pt idx="83">
                  <c:v>1.58</c:v>
                </c:pt>
                <c:pt idx="84">
                  <c:v>1.46</c:v>
                </c:pt>
                <c:pt idx="85">
                  <c:v>1.57</c:v>
                </c:pt>
                <c:pt idx="86">
                  <c:v>1.6</c:v>
                </c:pt>
                <c:pt idx="87">
                  <c:v>1.49</c:v>
                </c:pt>
                <c:pt idx="88">
                  <c:v>1.51</c:v>
                </c:pt>
                <c:pt idx="89">
                  <c:v>1.56</c:v>
                </c:pt>
                <c:pt idx="90">
                  <c:v>1.7</c:v>
                </c:pt>
                <c:pt idx="91">
                  <c:v>1.9</c:v>
                </c:pt>
                <c:pt idx="92">
                  <c:v>1.86</c:v>
                </c:pt>
                <c:pt idx="93">
                  <c:v>1.85</c:v>
                </c:pt>
                <c:pt idx="94">
                  <c:v>2.06</c:v>
                </c:pt>
                <c:pt idx="95">
                  <c:v>2</c:v>
                </c:pt>
                <c:pt idx="96">
                  <c:v>2.02</c:v>
                </c:pt>
                <c:pt idx="97">
                  <c:v>2.1800000000000002</c:v>
                </c:pt>
                <c:pt idx="98">
                  <c:v>2.46</c:v>
                </c:pt>
                <c:pt idx="99">
                  <c:v>2.2400000000000002</c:v>
                </c:pt>
                <c:pt idx="100">
                  <c:v>2.16</c:v>
                </c:pt>
                <c:pt idx="101">
                  <c:v>2.2200000000000002</c:v>
                </c:pt>
                <c:pt idx="102">
                  <c:v>2.42</c:v>
                </c:pt>
                <c:pt idx="103">
                  <c:v>2.59</c:v>
                </c:pt>
                <c:pt idx="104">
                  <c:v>2.35</c:v>
                </c:pt>
                <c:pt idx="105">
                  <c:v>2.39</c:v>
                </c:pt>
                <c:pt idx="106">
                  <c:v>2.56</c:v>
                </c:pt>
                <c:pt idx="107">
                  <c:v>2.91</c:v>
                </c:pt>
                <c:pt idx="108">
                  <c:v>2.54</c:v>
                </c:pt>
                <c:pt idx="109">
                  <c:v>2.2599999999999998</c:v>
                </c:pt>
                <c:pt idx="110">
                  <c:v>2.1800000000000002</c:v>
                </c:pt>
                <c:pt idx="111">
                  <c:v>1.88</c:v>
                </c:pt>
                <c:pt idx="112">
                  <c:v>1.57</c:v>
                </c:pt>
                <c:pt idx="113">
                  <c:v>1.7</c:v>
                </c:pt>
                <c:pt idx="114">
                  <c:v>1.66</c:v>
                </c:pt>
                <c:pt idx="115">
                  <c:v>1.6</c:v>
                </c:pt>
                <c:pt idx="116">
                  <c:v>1.66</c:v>
                </c:pt>
                <c:pt idx="117">
                  <c:v>1.56</c:v>
                </c:pt>
                <c:pt idx="118">
                  <c:v>1.48</c:v>
                </c:pt>
                <c:pt idx="119">
                  <c:v>1.34</c:v>
                </c:pt>
                <c:pt idx="120">
                  <c:v>1.3</c:v>
                </c:pt>
                <c:pt idx="121">
                  <c:v>1.3</c:v>
                </c:pt>
                <c:pt idx="122">
                  <c:v>1.24</c:v>
                </c:pt>
                <c:pt idx="123">
                  <c:v>1.25</c:v>
                </c:pt>
                <c:pt idx="124">
                  <c:v>1.47</c:v>
                </c:pt>
                <c:pt idx="125">
                  <c:v>1.54</c:v>
                </c:pt>
                <c:pt idx="126">
                  <c:v>1.55</c:v>
                </c:pt>
                <c:pt idx="127">
                  <c:v>1.73</c:v>
                </c:pt>
                <c:pt idx="128">
                  <c:v>1.7</c:v>
                </c:pt>
                <c:pt idx="129">
                  <c:v>1.69</c:v>
                </c:pt>
                <c:pt idx="130">
                  <c:v>1.54</c:v>
                </c:pt>
                <c:pt idx="131">
                  <c:v>1.42</c:v>
                </c:pt>
                <c:pt idx="132">
                  <c:v>1.37</c:v>
                </c:pt>
                <c:pt idx="133">
                  <c:v>1.37</c:v>
                </c:pt>
                <c:pt idx="134">
                  <c:v>1.43</c:v>
                </c:pt>
                <c:pt idx="135">
                  <c:v>1.38</c:v>
                </c:pt>
                <c:pt idx="136">
                  <c:v>1.47</c:v>
                </c:pt>
                <c:pt idx="137">
                  <c:v>1.51</c:v>
                </c:pt>
                <c:pt idx="138">
                  <c:v>1.55</c:v>
                </c:pt>
                <c:pt idx="139">
                  <c:v>1.97</c:v>
                </c:pt>
                <c:pt idx="140">
                  <c:v>2.13</c:v>
                </c:pt>
                <c:pt idx="141">
                  <c:v>1.92</c:v>
                </c:pt>
                <c:pt idx="142">
                  <c:v>1.98</c:v>
                </c:pt>
                <c:pt idx="143">
                  <c:v>1.98</c:v>
                </c:pt>
                <c:pt idx="144">
                  <c:v>1.95</c:v>
                </c:pt>
                <c:pt idx="145">
                  <c:v>1.92</c:v>
                </c:pt>
                <c:pt idx="146">
                  <c:v>1.78</c:v>
                </c:pt>
                <c:pt idx="147">
                  <c:v>1.86</c:v>
                </c:pt>
                <c:pt idx="148">
                  <c:v>2</c:v>
                </c:pt>
                <c:pt idx="149">
                  <c:v>2.06</c:v>
                </c:pt>
                <c:pt idx="150">
                  <c:v>2.02</c:v>
                </c:pt>
                <c:pt idx="151">
                  <c:v>1.92</c:v>
                </c:pt>
                <c:pt idx="152">
                  <c:v>1.78</c:v>
                </c:pt>
                <c:pt idx="153">
                  <c:v>1.63</c:v>
                </c:pt>
                <c:pt idx="154">
                  <c:v>1.7</c:v>
                </c:pt>
                <c:pt idx="155">
                  <c:v>1.63</c:v>
                </c:pt>
                <c:pt idx="156">
                  <c:v>1.5</c:v>
                </c:pt>
                <c:pt idx="157">
                  <c:v>1.55</c:v>
                </c:pt>
                <c:pt idx="158">
                  <c:v>1.61</c:v>
                </c:pt>
                <c:pt idx="159">
                  <c:v>1.69</c:v>
                </c:pt>
                <c:pt idx="160">
                  <c:v>1.61</c:v>
                </c:pt>
                <c:pt idx="161">
                  <c:v>1.77</c:v>
                </c:pt>
                <c:pt idx="162">
                  <c:v>1.79</c:v>
                </c:pt>
                <c:pt idx="163">
                  <c:v>1.72</c:v>
                </c:pt>
                <c:pt idx="164">
                  <c:v>1.68</c:v>
                </c:pt>
                <c:pt idx="165">
                  <c:v>1.57</c:v>
                </c:pt>
                <c:pt idx="166">
                  <c:v>1.54</c:v>
                </c:pt>
                <c:pt idx="167">
                  <c:v>1.56</c:v>
                </c:pt>
                <c:pt idx="168">
                  <c:v>1.57</c:v>
                </c:pt>
                <c:pt idx="169">
                  <c:v>1.59</c:v>
                </c:pt>
                <c:pt idx="170">
                  <c:v>1.62</c:v>
                </c:pt>
                <c:pt idx="171">
                  <c:v>1.63</c:v>
                </c:pt>
                <c:pt idx="172">
                  <c:v>1.63</c:v>
                </c:pt>
                <c:pt idx="173">
                  <c:v>1.56</c:v>
                </c:pt>
                <c:pt idx="174">
                  <c:v>1.59</c:v>
                </c:pt>
                <c:pt idx="175">
                  <c:v>1.7</c:v>
                </c:pt>
                <c:pt idx="176">
                  <c:v>1.63</c:v>
                </c:pt>
                <c:pt idx="177">
                  <c:v>1.74</c:v>
                </c:pt>
                <c:pt idx="178">
                  <c:v>1.67</c:v>
                </c:pt>
                <c:pt idx="179">
                  <c:v>1.65</c:v>
                </c:pt>
                <c:pt idx="180">
                  <c:v>1.83</c:v>
                </c:pt>
                <c:pt idx="181">
                  <c:v>1.73</c:v>
                </c:pt>
                <c:pt idx="182">
                  <c:v>1.73</c:v>
                </c:pt>
                <c:pt idx="183">
                  <c:v>1.73</c:v>
                </c:pt>
                <c:pt idx="184">
                  <c:v>1.64</c:v>
                </c:pt>
                <c:pt idx="185">
                  <c:v>1.62</c:v>
                </c:pt>
                <c:pt idx="186">
                  <c:v>1.73</c:v>
                </c:pt>
                <c:pt idx="187">
                  <c:v>1.74</c:v>
                </c:pt>
                <c:pt idx="188">
                  <c:v>1.72</c:v>
                </c:pt>
                <c:pt idx="189">
                  <c:v>1.73</c:v>
                </c:pt>
                <c:pt idx="190">
                  <c:v>1.68</c:v>
                </c:pt>
                <c:pt idx="191">
                  <c:v>1.72</c:v>
                </c:pt>
                <c:pt idx="192">
                  <c:v>1.78</c:v>
                </c:pt>
                <c:pt idx="193">
                  <c:v>1.88</c:v>
                </c:pt>
                <c:pt idx="194">
                  <c:v>1.8</c:v>
                </c:pt>
                <c:pt idx="195">
                  <c:v>1.8</c:v>
                </c:pt>
                <c:pt idx="196">
                  <c:v>1.79</c:v>
                </c:pt>
                <c:pt idx="197">
                  <c:v>1.93</c:v>
                </c:pt>
                <c:pt idx="198">
                  <c:v>1.94</c:v>
                </c:pt>
                <c:pt idx="199">
                  <c:v>1.88</c:v>
                </c:pt>
                <c:pt idx="200">
                  <c:v>1.83</c:v>
                </c:pt>
                <c:pt idx="201">
                  <c:v>1.71</c:v>
                </c:pt>
                <c:pt idx="202">
                  <c:v>1.63</c:v>
                </c:pt>
                <c:pt idx="203">
                  <c:v>1.71</c:v>
                </c:pt>
                <c:pt idx="204">
                  <c:v>1.72</c:v>
                </c:pt>
                <c:pt idx="205">
                  <c:v>1.75</c:v>
                </c:pt>
                <c:pt idx="206">
                  <c:v>1.72</c:v>
                </c:pt>
                <c:pt idx="207">
                  <c:v>1.75</c:v>
                </c:pt>
                <c:pt idx="208">
                  <c:v>1.71</c:v>
                </c:pt>
                <c:pt idx="209">
                  <c:v>1.71</c:v>
                </c:pt>
                <c:pt idx="210">
                  <c:v>1.65</c:v>
                </c:pt>
                <c:pt idx="211">
                  <c:v>1.67</c:v>
                </c:pt>
                <c:pt idx="212">
                  <c:v>1.61</c:v>
                </c:pt>
                <c:pt idx="213">
                  <c:v>1.54</c:v>
                </c:pt>
                <c:pt idx="214">
                  <c:v>1.57</c:v>
                </c:pt>
                <c:pt idx="215">
                  <c:v>1.55</c:v>
                </c:pt>
                <c:pt idx="216">
                  <c:v>1.45</c:v>
                </c:pt>
                <c:pt idx="217">
                  <c:v>1.47</c:v>
                </c:pt>
                <c:pt idx="218">
                  <c:v>1.6</c:v>
                </c:pt>
                <c:pt idx="219">
                  <c:v>1.6</c:v>
                </c:pt>
                <c:pt idx="220">
                  <c:v>1.61</c:v>
                </c:pt>
                <c:pt idx="221">
                  <c:v>1.66</c:v>
                </c:pt>
                <c:pt idx="222">
                  <c:v>1.64</c:v>
                </c:pt>
                <c:pt idx="223">
                  <c:v>1.66</c:v>
                </c:pt>
                <c:pt idx="224">
                  <c:v>1.63</c:v>
                </c:pt>
                <c:pt idx="225">
                  <c:v>1.68</c:v>
                </c:pt>
                <c:pt idx="226">
                  <c:v>1.75</c:v>
                </c:pt>
                <c:pt idx="227">
                  <c:v>1.81</c:v>
                </c:pt>
                <c:pt idx="228">
                  <c:v>1.75</c:v>
                </c:pt>
                <c:pt idx="229">
                  <c:v>1.69</c:v>
                </c:pt>
                <c:pt idx="230">
                  <c:v>1.7</c:v>
                </c:pt>
                <c:pt idx="231">
                  <c:v>1.61</c:v>
                </c:pt>
                <c:pt idx="232">
                  <c:v>1.67</c:v>
                </c:pt>
                <c:pt idx="233">
                  <c:v>1.73</c:v>
                </c:pt>
                <c:pt idx="234">
                  <c:v>1.71</c:v>
                </c:pt>
                <c:pt idx="235">
                  <c:v>1.99</c:v>
                </c:pt>
                <c:pt idx="236">
                  <c:v>1.91</c:v>
                </c:pt>
                <c:pt idx="237">
                  <c:v>1.98</c:v>
                </c:pt>
                <c:pt idx="238">
                  <c:v>1.89</c:v>
                </c:pt>
                <c:pt idx="239">
                  <c:v>1.86</c:v>
                </c:pt>
                <c:pt idx="240">
                  <c:v>1.86</c:v>
                </c:pt>
                <c:pt idx="241">
                  <c:v>1.97</c:v>
                </c:pt>
                <c:pt idx="242">
                  <c:v>2.58</c:v>
                </c:pt>
                <c:pt idx="243">
                  <c:v>2.65</c:v>
                </c:pt>
                <c:pt idx="244">
                  <c:v>2.56</c:v>
                </c:pt>
                <c:pt idx="245">
                  <c:v>2.4300000000000002</c:v>
                </c:pt>
                <c:pt idx="246">
                  <c:v>2.4</c:v>
                </c:pt>
                <c:pt idx="247">
                  <c:v>2.29</c:v>
                </c:pt>
                <c:pt idx="248">
                  <c:v>2.21</c:v>
                </c:pt>
                <c:pt idx="249">
                  <c:v>2.04</c:v>
                </c:pt>
                <c:pt idx="250">
                  <c:v>1.9</c:v>
                </c:pt>
                <c:pt idx="251">
                  <c:v>1.75</c:v>
                </c:pt>
                <c:pt idx="252">
                  <c:v>1.66</c:v>
                </c:pt>
                <c:pt idx="253">
                  <c:v>1.55</c:v>
                </c:pt>
                <c:pt idx="254">
                  <c:v>1.47</c:v>
                </c:pt>
                <c:pt idx="255">
                  <c:v>1.42</c:v>
                </c:pt>
                <c:pt idx="256">
                  <c:v>1.34</c:v>
                </c:pt>
                <c:pt idx="257">
                  <c:v>1.46</c:v>
                </c:pt>
                <c:pt idx="258">
                  <c:v>1.55</c:v>
                </c:pt>
                <c:pt idx="259">
                  <c:v>1.56</c:v>
                </c:pt>
                <c:pt idx="260">
                  <c:v>1.53</c:v>
                </c:pt>
                <c:pt idx="261">
                  <c:v>1.49</c:v>
                </c:pt>
                <c:pt idx="262">
                  <c:v>1.51</c:v>
                </c:pt>
                <c:pt idx="263">
                  <c:v>1.63</c:v>
                </c:pt>
                <c:pt idx="264">
                  <c:v>1.69</c:v>
                </c:pt>
                <c:pt idx="265">
                  <c:v>1.83</c:v>
                </c:pt>
                <c:pt idx="266">
                  <c:v>2.04</c:v>
                </c:pt>
                <c:pt idx="267">
                  <c:v>2.23</c:v>
                </c:pt>
                <c:pt idx="268">
                  <c:v>2.33</c:v>
                </c:pt>
                <c:pt idx="269">
                  <c:v>2.38</c:v>
                </c:pt>
                <c:pt idx="270">
                  <c:v>2.5099999999999998</c:v>
                </c:pt>
                <c:pt idx="271">
                  <c:v>2.3199999999999998</c:v>
                </c:pt>
                <c:pt idx="272">
                  <c:v>2.59</c:v>
                </c:pt>
                <c:pt idx="273">
                  <c:v>2.92</c:v>
                </c:pt>
                <c:pt idx="274">
                  <c:v>2.92</c:v>
                </c:pt>
                <c:pt idx="275">
                  <c:v>2.74</c:v>
                </c:pt>
                <c:pt idx="276">
                  <c:v>2.74</c:v>
                </c:pt>
                <c:pt idx="277">
                  <c:v>2.5099999999999998</c:v>
                </c:pt>
                <c:pt idx="278">
                  <c:v>2.88</c:v>
                </c:pt>
                <c:pt idx="279">
                  <c:v>2.88</c:v>
                </c:pt>
                <c:pt idx="280">
                  <c:v>2.86</c:v>
                </c:pt>
                <c:pt idx="281">
                  <c:v>2.96</c:v>
                </c:pt>
                <c:pt idx="282">
                  <c:v>2.94</c:v>
                </c:pt>
                <c:pt idx="283">
                  <c:v>2.9</c:v>
                </c:pt>
                <c:pt idx="284">
                  <c:v>2.82</c:v>
                </c:pt>
                <c:pt idx="285">
                  <c:v>2.82</c:v>
                </c:pt>
                <c:pt idx="286">
                  <c:v>2.94</c:v>
                </c:pt>
                <c:pt idx="287">
                  <c:v>2.8</c:v>
                </c:pt>
                <c:pt idx="288">
                  <c:v>2.58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DC-4DF1-B572-BD421A5513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7232"/>
        <c:axId val="1256508928"/>
      </c:barChart>
      <c:catAx>
        <c:axId val="142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6508928"/>
        <c:crosses val="autoZero"/>
        <c:auto val="1"/>
        <c:lblAlgn val="ctr"/>
        <c:lblOffset val="100"/>
        <c:tickLblSkip val="12"/>
        <c:noMultiLvlLbl val="0"/>
      </c:catAx>
      <c:valAx>
        <c:axId val="125650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7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Existing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 F</c:v>
                </c:pt>
                <c:pt idx="6">
                  <c:v>2025 F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5340000</c:v>
                </c:pt>
                <c:pt idx="1">
                  <c:v>5640000</c:v>
                </c:pt>
                <c:pt idx="2">
                  <c:v>6120000</c:v>
                </c:pt>
                <c:pt idx="3">
                  <c:v>5030000</c:v>
                </c:pt>
                <c:pt idx="4">
                  <c:v>4090000</c:v>
                </c:pt>
                <c:pt idx="5">
                  <c:v>4620000</c:v>
                </c:pt>
                <c:pt idx="6">
                  <c:v>5350000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B9-4BDF-B24A-26E09FA91033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New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 F</c:v>
                </c:pt>
                <c:pt idx="6">
                  <c:v>2025 F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683000</c:v>
                </c:pt>
                <c:pt idx="1">
                  <c:v>822000</c:v>
                </c:pt>
                <c:pt idx="2">
                  <c:v>771000</c:v>
                </c:pt>
                <c:pt idx="3">
                  <c:v>641000</c:v>
                </c:pt>
                <c:pt idx="4">
                  <c:v>668000</c:v>
                </c:pt>
                <c:pt idx="5">
                  <c:v>770000</c:v>
                </c:pt>
                <c:pt idx="6">
                  <c:v>830000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B9-4BDF-B24A-26E09FA910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61160264"/>
        <c:axId val="561164200"/>
      </c:barChart>
      <c:catAx>
        <c:axId val="561160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164200"/>
        <c:crosses val="autoZero"/>
        <c:auto val="1"/>
        <c:lblAlgn val="ctr"/>
        <c:lblOffset val="100"/>
        <c:noMultiLvlLbl val="0"/>
      </c:catAx>
      <c:valAx>
        <c:axId val="561164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160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 w="7302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7302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B7C5-45A7-A57D-0CFF8491B9C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7302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B7C5-45A7-A57D-0CFF8491B9C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7302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B7C5-45A7-A57D-0CFF8491B9C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 w="7302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B7C5-45A7-A57D-0CFF8491B9C1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 w="7302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B7C5-45A7-A57D-0CFF8491B9C1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 w="7302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B7C5-45A7-A57D-0CFF8491B9C1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/>
              </a:solidFill>
              <a:ln w="7302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B7C5-45A7-A57D-0CFF8491B9C1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1"/>
              </a:solidFill>
              <a:ln w="7302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B7C5-45A7-A57D-0CFF8491B9C1}"/>
              </c:ext>
            </c:extLst>
          </c:dPt>
          <c:cat>
            <c:strRef>
              <c:f>Sheet1!$A$2:$A$36</c:f>
              <c:strCache>
                <c:ptCount val="3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 F</c:v>
                </c:pt>
              </c:strCache>
            </c:strRef>
          </c:cat>
          <c:val>
            <c:numRef>
              <c:f>Sheet1!$B$2:$B$36</c:f>
              <c:numCache>
                <c:formatCode>General</c:formatCode>
                <c:ptCount val="35"/>
                <c:pt idx="0">
                  <c:v>1252993</c:v>
                </c:pt>
                <c:pt idx="1">
                  <c:v>1324226</c:v>
                </c:pt>
                <c:pt idx="2">
                  <c:v>1381529</c:v>
                </c:pt>
                <c:pt idx="3">
                  <c:v>1409386</c:v>
                </c:pt>
                <c:pt idx="4">
                  <c:v>1461752</c:v>
                </c:pt>
                <c:pt idx="5">
                  <c:v>1515742</c:v>
                </c:pt>
                <c:pt idx="6">
                  <c:v>1560484</c:v>
                </c:pt>
                <c:pt idx="7">
                  <c:v>1601116</c:v>
                </c:pt>
                <c:pt idx="8">
                  <c:v>1652458</c:v>
                </c:pt>
                <c:pt idx="9">
                  <c:v>1701842</c:v>
                </c:pt>
                <c:pt idx="10">
                  <c:v>1788950</c:v>
                </c:pt>
                <c:pt idx="11">
                  <c:v>1862846</c:v>
                </c:pt>
                <c:pt idx="12">
                  <c:v>2010894</c:v>
                </c:pt>
                <c:pt idx="13">
                  <c:v>2159899</c:v>
                </c:pt>
                <c:pt idx="14">
                  <c:v>2292841</c:v>
                </c:pt>
                <c:pt idx="15">
                  <c:v>2471957</c:v>
                </c:pt>
                <c:pt idx="16">
                  <c:v>2655050</c:v>
                </c:pt>
                <c:pt idx="17">
                  <c:v>2728686</c:v>
                </c:pt>
                <c:pt idx="18">
                  <c:v>2982544</c:v>
                </c:pt>
                <c:pt idx="19">
                  <c:v>3517677</c:v>
                </c:pt>
                <c:pt idx="20">
                  <c:v>3457079</c:v>
                </c:pt>
                <c:pt idx="21">
                  <c:v>3603065</c:v>
                </c:pt>
                <c:pt idx="22">
                  <c:v>3526563</c:v>
                </c:pt>
                <c:pt idx="23">
                  <c:v>3454881</c:v>
                </c:pt>
                <c:pt idx="24">
                  <c:v>3506284</c:v>
                </c:pt>
                <c:pt idx="25">
                  <c:v>3691850</c:v>
                </c:pt>
                <c:pt idx="26">
                  <c:v>3852615</c:v>
                </c:pt>
                <c:pt idx="27">
                  <c:v>3981630</c:v>
                </c:pt>
                <c:pt idx="28">
                  <c:v>4109045</c:v>
                </c:pt>
                <c:pt idx="29">
                  <c:v>4446956</c:v>
                </c:pt>
                <c:pt idx="30">
                  <c:v>6553603</c:v>
                </c:pt>
                <c:pt idx="31">
                  <c:v>6822449</c:v>
                </c:pt>
                <c:pt idx="32">
                  <c:v>6271508</c:v>
                </c:pt>
                <c:pt idx="33">
                  <c:v>6400000</c:v>
                </c:pt>
                <c:pt idx="34">
                  <c:v>7100000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B7C5-45A7-A57D-0CFF8491B9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7232"/>
        <c:axId val="1256508928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270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Sheet1!$A$2:$A$36</c:f>
              <c:strCache>
                <c:ptCount val="3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 F</c:v>
                </c:pt>
              </c:strCache>
            </c:strRef>
          </c:cat>
          <c:val>
            <c:numRef>
              <c:f>Sheet1!$C$2:$C$36</c:f>
              <c:numCache>
                <c:formatCode>General</c:formatCode>
                <c:ptCount val="35"/>
                <c:pt idx="0">
                  <c:v>1031958</c:v>
                </c:pt>
                <c:pt idx="1">
                  <c:v>1054988</c:v>
                </c:pt>
                <c:pt idx="2">
                  <c:v>1091208</c:v>
                </c:pt>
                <c:pt idx="3">
                  <c:v>1154334</c:v>
                </c:pt>
                <c:pt idx="4">
                  <c:v>1258566</c:v>
                </c:pt>
                <c:pt idx="5">
                  <c:v>1351790</c:v>
                </c:pt>
                <c:pt idx="6">
                  <c:v>1453053</c:v>
                </c:pt>
                <c:pt idx="7">
                  <c:v>1579232</c:v>
                </c:pt>
                <c:pt idx="8">
                  <c:v>1721728</c:v>
                </c:pt>
                <c:pt idx="9">
                  <c:v>1827452</c:v>
                </c:pt>
                <c:pt idx="10">
                  <c:v>2025191</c:v>
                </c:pt>
                <c:pt idx="11">
                  <c:v>1991082</c:v>
                </c:pt>
                <c:pt idx="12">
                  <c:v>1853136</c:v>
                </c:pt>
                <c:pt idx="13">
                  <c:v>1782314</c:v>
                </c:pt>
                <c:pt idx="14">
                  <c:v>1880114</c:v>
                </c:pt>
                <c:pt idx="15">
                  <c:v>2153611</c:v>
                </c:pt>
                <c:pt idx="16">
                  <c:v>2406869</c:v>
                </c:pt>
                <c:pt idx="17">
                  <c:v>2567985</c:v>
                </c:pt>
                <c:pt idx="18">
                  <c:v>2523991</c:v>
                </c:pt>
                <c:pt idx="19">
                  <c:v>2104989</c:v>
                </c:pt>
                <c:pt idx="20">
                  <c:v>2162706</c:v>
                </c:pt>
                <c:pt idx="21">
                  <c:v>2303466</c:v>
                </c:pt>
                <c:pt idx="22">
                  <c:v>2449990</c:v>
                </c:pt>
                <c:pt idx="23">
                  <c:v>2775106</c:v>
                </c:pt>
                <c:pt idx="24">
                  <c:v>3021491</c:v>
                </c:pt>
                <c:pt idx="25">
                  <c:v>3249890</c:v>
                </c:pt>
                <c:pt idx="26">
                  <c:v>3267965</c:v>
                </c:pt>
                <c:pt idx="27">
                  <c:v>3316184</c:v>
                </c:pt>
                <c:pt idx="28">
                  <c:v>3329907</c:v>
                </c:pt>
                <c:pt idx="29">
                  <c:v>3463364</c:v>
                </c:pt>
                <c:pt idx="30">
                  <c:v>3421164</c:v>
                </c:pt>
                <c:pt idx="31">
                  <c:v>4047112</c:v>
                </c:pt>
                <c:pt idx="32">
                  <c:v>4896119</c:v>
                </c:pt>
                <c:pt idx="33">
                  <c:v>4500000</c:v>
                </c:pt>
                <c:pt idx="34">
                  <c:v>5220000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B7C5-45A7-A57D-0CFF8491B9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7232"/>
        <c:axId val="1256508928"/>
      </c:lineChart>
      <c:catAx>
        <c:axId val="142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6508928"/>
        <c:crosses val="autoZero"/>
        <c:auto val="1"/>
        <c:lblAlgn val="ctr"/>
        <c:lblOffset val="100"/>
        <c:tickLblSkip val="2"/>
        <c:noMultiLvlLbl val="0"/>
      </c:catAx>
      <c:valAx>
        <c:axId val="125650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7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Sheet1!$A$2:$A$61</c:f>
              <c:strCache>
                <c:ptCount val="60"/>
                <c:pt idx="0">
                  <c:v>2019 - Jan</c:v>
                </c:pt>
                <c:pt idx="1">
                  <c:v>2019 - Feb</c:v>
                </c:pt>
                <c:pt idx="2">
                  <c:v>2019 - Mar</c:v>
                </c:pt>
                <c:pt idx="3">
                  <c:v>2019 - Apr</c:v>
                </c:pt>
                <c:pt idx="4">
                  <c:v>2019 - May</c:v>
                </c:pt>
                <c:pt idx="5">
                  <c:v>2019 - Jun</c:v>
                </c:pt>
                <c:pt idx="6">
                  <c:v>2019 - Jul</c:v>
                </c:pt>
                <c:pt idx="7">
                  <c:v>2019 - Aug</c:v>
                </c:pt>
                <c:pt idx="8">
                  <c:v>2019 - Sep</c:v>
                </c:pt>
                <c:pt idx="9">
                  <c:v>2019 - Oct</c:v>
                </c:pt>
                <c:pt idx="10">
                  <c:v>2019 - Nov</c:v>
                </c:pt>
                <c:pt idx="11">
                  <c:v>2019 - Dec</c:v>
                </c:pt>
                <c:pt idx="12">
                  <c:v>2020 - Jan</c:v>
                </c:pt>
                <c:pt idx="13">
                  <c:v>2020 - Feb</c:v>
                </c:pt>
                <c:pt idx="14">
                  <c:v>2020 - Mar</c:v>
                </c:pt>
                <c:pt idx="15">
                  <c:v>2020 - Apr</c:v>
                </c:pt>
                <c:pt idx="16">
                  <c:v>2020 - May</c:v>
                </c:pt>
                <c:pt idx="17">
                  <c:v>2020 - Jun</c:v>
                </c:pt>
                <c:pt idx="18">
                  <c:v>2020 - Jul</c:v>
                </c:pt>
                <c:pt idx="19">
                  <c:v>2020 - Aug</c:v>
                </c:pt>
                <c:pt idx="20">
                  <c:v>2020 - Sep</c:v>
                </c:pt>
                <c:pt idx="21">
                  <c:v>2020 - Oct</c:v>
                </c:pt>
                <c:pt idx="22">
                  <c:v>2020 - Nov</c:v>
                </c:pt>
                <c:pt idx="23">
                  <c:v>2020 - Dec</c:v>
                </c:pt>
                <c:pt idx="24">
                  <c:v>2021 - Jan</c:v>
                </c:pt>
                <c:pt idx="25">
                  <c:v>2021 - Feb</c:v>
                </c:pt>
                <c:pt idx="26">
                  <c:v>2021 - Mar</c:v>
                </c:pt>
                <c:pt idx="27">
                  <c:v>2021 - Apr</c:v>
                </c:pt>
                <c:pt idx="28">
                  <c:v>2021 - May</c:v>
                </c:pt>
                <c:pt idx="29">
                  <c:v>2021 - Jun</c:v>
                </c:pt>
                <c:pt idx="30">
                  <c:v>2021 - Jul</c:v>
                </c:pt>
                <c:pt idx="31">
                  <c:v>2021 - Aug</c:v>
                </c:pt>
                <c:pt idx="32">
                  <c:v>2021 - Sep</c:v>
                </c:pt>
                <c:pt idx="33">
                  <c:v>2021 - Oct</c:v>
                </c:pt>
                <c:pt idx="34">
                  <c:v>2021 - Nov</c:v>
                </c:pt>
                <c:pt idx="35">
                  <c:v>2021 - Dec</c:v>
                </c:pt>
                <c:pt idx="36">
                  <c:v>2022 - Jan</c:v>
                </c:pt>
                <c:pt idx="37">
                  <c:v>2022 - Feb</c:v>
                </c:pt>
                <c:pt idx="38">
                  <c:v>2022 - Mar</c:v>
                </c:pt>
                <c:pt idx="39">
                  <c:v>2022 - Apr</c:v>
                </c:pt>
                <c:pt idx="40">
                  <c:v>2022 - May</c:v>
                </c:pt>
                <c:pt idx="41">
                  <c:v>2022 - Jun</c:v>
                </c:pt>
                <c:pt idx="42">
                  <c:v>2022 - Jul</c:v>
                </c:pt>
                <c:pt idx="43">
                  <c:v>2022 - Aug</c:v>
                </c:pt>
                <c:pt idx="44">
                  <c:v>2022 - Sep</c:v>
                </c:pt>
                <c:pt idx="45">
                  <c:v>2022 - Oct</c:v>
                </c:pt>
                <c:pt idx="46">
                  <c:v>2022 - Nov</c:v>
                </c:pt>
                <c:pt idx="47">
                  <c:v>2022 - Dec</c:v>
                </c:pt>
                <c:pt idx="48">
                  <c:v>2023 - Jan</c:v>
                </c:pt>
                <c:pt idx="49">
                  <c:v>2023 - Feb</c:v>
                </c:pt>
                <c:pt idx="50">
                  <c:v>2023 - Mar</c:v>
                </c:pt>
                <c:pt idx="51">
                  <c:v>2023 - Apr</c:v>
                </c:pt>
                <c:pt idx="52">
                  <c:v>2023 - May</c:v>
                </c:pt>
                <c:pt idx="53">
                  <c:v>2023 - Jun</c:v>
                </c:pt>
                <c:pt idx="54">
                  <c:v>2023 - Jul</c:v>
                </c:pt>
                <c:pt idx="55">
                  <c:v>2023 - Aug</c:v>
                </c:pt>
                <c:pt idx="56">
                  <c:v>2023 - Sep</c:v>
                </c:pt>
                <c:pt idx="57">
                  <c:v>2023 - Oct</c:v>
                </c:pt>
                <c:pt idx="58">
                  <c:v>2023 - Nov</c:v>
                </c:pt>
                <c:pt idx="59">
                  <c:v>2023 - Dec</c:v>
                </c:pt>
              </c:strCache>
            </c:strRef>
          </c:cat>
          <c:val>
            <c:numRef>
              <c:f>Sheet1!$B$2:$B$61</c:f>
              <c:numCache>
                <c:formatCode>General</c:formatCode>
                <c:ptCount val="60"/>
                <c:pt idx="0">
                  <c:v>132.1</c:v>
                </c:pt>
                <c:pt idx="1">
                  <c:v>132.54</c:v>
                </c:pt>
                <c:pt idx="2">
                  <c:v>132.69999999999999</c:v>
                </c:pt>
                <c:pt idx="3">
                  <c:v>131.93</c:v>
                </c:pt>
                <c:pt idx="4">
                  <c:v>132.9</c:v>
                </c:pt>
                <c:pt idx="5">
                  <c:v>133.38999999999999</c:v>
                </c:pt>
                <c:pt idx="6">
                  <c:v>133.44999999999999</c:v>
                </c:pt>
                <c:pt idx="7">
                  <c:v>133.80000000000001</c:v>
                </c:pt>
                <c:pt idx="8">
                  <c:v>134</c:v>
                </c:pt>
                <c:pt idx="9">
                  <c:v>134.69999999999999</c:v>
                </c:pt>
                <c:pt idx="10">
                  <c:v>135.4</c:v>
                </c:pt>
                <c:pt idx="11">
                  <c:v>135.4</c:v>
                </c:pt>
                <c:pt idx="12">
                  <c:v>135.44999999999999</c:v>
                </c:pt>
                <c:pt idx="13">
                  <c:v>135.25</c:v>
                </c:pt>
                <c:pt idx="14">
                  <c:v>133.54</c:v>
                </c:pt>
                <c:pt idx="15">
                  <c:v>120.94</c:v>
                </c:pt>
                <c:pt idx="16">
                  <c:v>120.09</c:v>
                </c:pt>
                <c:pt idx="17">
                  <c:v>120.09</c:v>
                </c:pt>
                <c:pt idx="18">
                  <c:v>120.09</c:v>
                </c:pt>
                <c:pt idx="19">
                  <c:v>121.68</c:v>
                </c:pt>
                <c:pt idx="20">
                  <c:v>121.7</c:v>
                </c:pt>
                <c:pt idx="21">
                  <c:v>122.21</c:v>
                </c:pt>
                <c:pt idx="22">
                  <c:v>124.37</c:v>
                </c:pt>
                <c:pt idx="23">
                  <c:v>124.37</c:v>
                </c:pt>
                <c:pt idx="24">
                  <c:v>125.8</c:v>
                </c:pt>
                <c:pt idx="25">
                  <c:v>125.8</c:v>
                </c:pt>
                <c:pt idx="26">
                  <c:v>127.58</c:v>
                </c:pt>
                <c:pt idx="27">
                  <c:v>128.21</c:v>
                </c:pt>
                <c:pt idx="28">
                  <c:v>133.85</c:v>
                </c:pt>
                <c:pt idx="29">
                  <c:v>133.72999999999999</c:v>
                </c:pt>
                <c:pt idx="30">
                  <c:v>136.97999999999999</c:v>
                </c:pt>
                <c:pt idx="31">
                  <c:v>145.55000000000001</c:v>
                </c:pt>
                <c:pt idx="32">
                  <c:v>146.41</c:v>
                </c:pt>
                <c:pt idx="33">
                  <c:v>147.04</c:v>
                </c:pt>
                <c:pt idx="34">
                  <c:v>154.77000000000001</c:v>
                </c:pt>
                <c:pt idx="35">
                  <c:v>154.71</c:v>
                </c:pt>
                <c:pt idx="36">
                  <c:v>154.71</c:v>
                </c:pt>
                <c:pt idx="37">
                  <c:v>154.87</c:v>
                </c:pt>
                <c:pt idx="38">
                  <c:v>155.01</c:v>
                </c:pt>
                <c:pt idx="39">
                  <c:v>155.01</c:v>
                </c:pt>
                <c:pt idx="40">
                  <c:v>153.11000000000001</c:v>
                </c:pt>
                <c:pt idx="41">
                  <c:v>147.41</c:v>
                </c:pt>
                <c:pt idx="42">
                  <c:v>147.41</c:v>
                </c:pt>
                <c:pt idx="43">
                  <c:v>145.66</c:v>
                </c:pt>
                <c:pt idx="44">
                  <c:v>145.66</c:v>
                </c:pt>
                <c:pt idx="45">
                  <c:v>135.04</c:v>
                </c:pt>
                <c:pt idx="46">
                  <c:v>134.27000000000001</c:v>
                </c:pt>
                <c:pt idx="47">
                  <c:v>134.27000000000001</c:v>
                </c:pt>
                <c:pt idx="48">
                  <c:v>133.47999999999999</c:v>
                </c:pt>
                <c:pt idx="49">
                  <c:v>133.47999999999999</c:v>
                </c:pt>
                <c:pt idx="50">
                  <c:v>131.65</c:v>
                </c:pt>
                <c:pt idx="51">
                  <c:v>131.26</c:v>
                </c:pt>
                <c:pt idx="52">
                  <c:v>131.41</c:v>
                </c:pt>
                <c:pt idx="53">
                  <c:v>130.35</c:v>
                </c:pt>
                <c:pt idx="54">
                  <c:v>130.35</c:v>
                </c:pt>
                <c:pt idx="55">
                  <c:v>129.54</c:v>
                </c:pt>
                <c:pt idx="56">
                  <c:v>129.54</c:v>
                </c:pt>
                <c:pt idx="57">
                  <c:v>125.25</c:v>
                </c:pt>
                <c:pt idx="58">
                  <c:v>121.46</c:v>
                </c:pt>
                <c:pt idx="59">
                  <c:v>121.46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0AD-462F-9CA3-EE35DA1208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7232"/>
        <c:axId val="1256508928"/>
      </c:lineChart>
      <c:catAx>
        <c:axId val="142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6508928"/>
        <c:crosses val="autoZero"/>
        <c:auto val="1"/>
        <c:lblAlgn val="ctr"/>
        <c:lblOffset val="100"/>
        <c:tickLblSkip val="2"/>
        <c:noMultiLvlLbl val="0"/>
      </c:catAx>
      <c:valAx>
        <c:axId val="1256508928"/>
        <c:scaling>
          <c:orientation val="minMax"/>
          <c:min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7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New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Sheet1!$A$2:$A$17</c:f>
              <c:numCache>
                <c:formatCode>General</c:formatCode>
                <c:ptCount val="1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</c:numCache>
            </c:num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485</c:v>
                </c:pt>
                <c:pt idx="1">
                  <c:v>375</c:v>
                </c:pt>
                <c:pt idx="2">
                  <c:v>323</c:v>
                </c:pt>
                <c:pt idx="3">
                  <c:v>306</c:v>
                </c:pt>
                <c:pt idx="4">
                  <c:v>368</c:v>
                </c:pt>
                <c:pt idx="5">
                  <c:v>429</c:v>
                </c:pt>
                <c:pt idx="6">
                  <c:v>437</c:v>
                </c:pt>
                <c:pt idx="7">
                  <c:v>501</c:v>
                </c:pt>
                <c:pt idx="8">
                  <c:v>561</c:v>
                </c:pt>
                <c:pt idx="9">
                  <c:v>613</c:v>
                </c:pt>
                <c:pt idx="10">
                  <c:v>617</c:v>
                </c:pt>
                <c:pt idx="11">
                  <c:v>683</c:v>
                </c:pt>
                <c:pt idx="12">
                  <c:v>822</c:v>
                </c:pt>
                <c:pt idx="13">
                  <c:v>771</c:v>
                </c:pt>
                <c:pt idx="14">
                  <c:v>641</c:v>
                </c:pt>
                <c:pt idx="15">
                  <c:v>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B9-4BDF-B24A-26E09FA91033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AA0-41E6-A35B-DE0F46A56CD5}"/>
              </c:ext>
            </c:extLst>
          </c:dPt>
          <c:cat>
            <c:numRef>
              <c:f>Sheet1!$A$2:$A$17</c:f>
              <c:numCache>
                <c:formatCode>General</c:formatCode>
                <c:ptCount val="1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</c:numCache>
            </c:numRef>
          </c:cat>
          <c:val>
            <c:numRef>
              <c:f>Sheet1!$C$2:$C$17</c:f>
              <c:numCache>
                <c:formatCode>General</c:formatCode>
                <c:ptCount val="16"/>
                <c:pt idx="0">
                  <c:v>485000</c:v>
                </c:pt>
                <c:pt idx="1">
                  <c:v>375000</c:v>
                </c:pt>
                <c:pt idx="2">
                  <c:v>323000</c:v>
                </c:pt>
                <c:pt idx="3">
                  <c:v>306000</c:v>
                </c:pt>
                <c:pt idx="4">
                  <c:v>368000</c:v>
                </c:pt>
                <c:pt idx="5">
                  <c:v>429000</c:v>
                </c:pt>
                <c:pt idx="6">
                  <c:v>437000</c:v>
                </c:pt>
                <c:pt idx="7">
                  <c:v>501000</c:v>
                </c:pt>
                <c:pt idx="8">
                  <c:v>561000</c:v>
                </c:pt>
                <c:pt idx="9">
                  <c:v>613000</c:v>
                </c:pt>
                <c:pt idx="10">
                  <c:v>617000</c:v>
                </c:pt>
                <c:pt idx="11">
                  <c:v>683000</c:v>
                </c:pt>
                <c:pt idx="12">
                  <c:v>822000</c:v>
                </c:pt>
                <c:pt idx="13">
                  <c:v>771000</c:v>
                </c:pt>
                <c:pt idx="14">
                  <c:v>641000</c:v>
                </c:pt>
                <c:pt idx="15">
                  <c:v>668000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07-4129-B1D3-CBEB2E284D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61160264"/>
        <c:axId val="561164200"/>
      </c:barChart>
      <c:catAx>
        <c:axId val="561160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164200"/>
        <c:crosses val="autoZero"/>
        <c:auto val="1"/>
        <c:lblAlgn val="ctr"/>
        <c:lblOffset val="100"/>
        <c:tickLblSkip val="3"/>
        <c:noMultiLvlLbl val="0"/>
      </c:catAx>
      <c:valAx>
        <c:axId val="561164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160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05081611078976"/>
          <c:y val="4.0572013307260631E-2"/>
          <c:w val="0.88651462085458699"/>
          <c:h val="0.6744586579632887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Sheet1!$A$2:$A$79</c:f>
              <c:strCache>
                <c:ptCount val="78"/>
                <c:pt idx="0">
                  <c:v>2017 - Jan</c:v>
                </c:pt>
                <c:pt idx="1">
                  <c:v>2017 - Feb</c:v>
                </c:pt>
                <c:pt idx="2">
                  <c:v>2017 - Mar</c:v>
                </c:pt>
                <c:pt idx="3">
                  <c:v>2017 - Apr</c:v>
                </c:pt>
                <c:pt idx="4">
                  <c:v>2017 - May</c:v>
                </c:pt>
                <c:pt idx="5">
                  <c:v>2017 - Jun</c:v>
                </c:pt>
                <c:pt idx="6">
                  <c:v>2017 - Jul</c:v>
                </c:pt>
                <c:pt idx="7">
                  <c:v>2017 - Aug</c:v>
                </c:pt>
                <c:pt idx="8">
                  <c:v>2017 - Sep</c:v>
                </c:pt>
                <c:pt idx="9">
                  <c:v>2017 - Oct</c:v>
                </c:pt>
                <c:pt idx="10">
                  <c:v>2017 - Nov</c:v>
                </c:pt>
                <c:pt idx="11">
                  <c:v>2017 - Dec</c:v>
                </c:pt>
                <c:pt idx="12">
                  <c:v>2018 - Jan</c:v>
                </c:pt>
                <c:pt idx="13">
                  <c:v>2018 - Feb</c:v>
                </c:pt>
                <c:pt idx="14">
                  <c:v>2018 - Mar</c:v>
                </c:pt>
                <c:pt idx="15">
                  <c:v>2018 - Apr</c:v>
                </c:pt>
                <c:pt idx="16">
                  <c:v>2018 - May</c:v>
                </c:pt>
                <c:pt idx="17">
                  <c:v>2018 - Jun</c:v>
                </c:pt>
                <c:pt idx="18">
                  <c:v>2018 - Jul</c:v>
                </c:pt>
                <c:pt idx="19">
                  <c:v>2018 - Aug</c:v>
                </c:pt>
                <c:pt idx="20">
                  <c:v>2018 - Sep</c:v>
                </c:pt>
                <c:pt idx="21">
                  <c:v>2018 - Oct</c:v>
                </c:pt>
                <c:pt idx="22">
                  <c:v>2018 - Nov</c:v>
                </c:pt>
                <c:pt idx="23">
                  <c:v>2018 - Dec</c:v>
                </c:pt>
                <c:pt idx="24">
                  <c:v>2019 - Jan</c:v>
                </c:pt>
                <c:pt idx="25">
                  <c:v>2019 - Feb</c:v>
                </c:pt>
                <c:pt idx="26">
                  <c:v>2019 - Mar</c:v>
                </c:pt>
                <c:pt idx="27">
                  <c:v>2019 - Apr</c:v>
                </c:pt>
                <c:pt idx="28">
                  <c:v>2019 - May</c:v>
                </c:pt>
                <c:pt idx="29">
                  <c:v>2019 - Jun</c:v>
                </c:pt>
                <c:pt idx="30">
                  <c:v>2019 - Jul</c:v>
                </c:pt>
                <c:pt idx="31">
                  <c:v>2019 - Aug</c:v>
                </c:pt>
                <c:pt idx="32">
                  <c:v>2019 - Sep</c:v>
                </c:pt>
                <c:pt idx="33">
                  <c:v>2019 - Oct</c:v>
                </c:pt>
                <c:pt idx="34">
                  <c:v>2019 - Nov</c:v>
                </c:pt>
                <c:pt idx="35">
                  <c:v>2019 - Dec</c:v>
                </c:pt>
                <c:pt idx="36">
                  <c:v>2020 - Jan</c:v>
                </c:pt>
                <c:pt idx="37">
                  <c:v>2020 - Feb</c:v>
                </c:pt>
                <c:pt idx="38">
                  <c:v>2020 - Mar</c:v>
                </c:pt>
                <c:pt idx="39">
                  <c:v>2020 - Apr</c:v>
                </c:pt>
                <c:pt idx="40">
                  <c:v>2020 - May</c:v>
                </c:pt>
                <c:pt idx="41">
                  <c:v>2020 - Jun</c:v>
                </c:pt>
                <c:pt idx="42">
                  <c:v>2020 - Jul</c:v>
                </c:pt>
                <c:pt idx="43">
                  <c:v>2020 - Aug</c:v>
                </c:pt>
                <c:pt idx="44">
                  <c:v>2020 - Sep</c:v>
                </c:pt>
                <c:pt idx="45">
                  <c:v>2020 - Oct</c:v>
                </c:pt>
                <c:pt idx="46">
                  <c:v>2020 - Nov</c:v>
                </c:pt>
                <c:pt idx="47">
                  <c:v>2020 - Dec</c:v>
                </c:pt>
                <c:pt idx="48">
                  <c:v>2021 - Jan</c:v>
                </c:pt>
                <c:pt idx="49">
                  <c:v>2021 - Feb</c:v>
                </c:pt>
                <c:pt idx="50">
                  <c:v>2021 - Mar</c:v>
                </c:pt>
                <c:pt idx="51">
                  <c:v>2021 - Apr</c:v>
                </c:pt>
                <c:pt idx="52">
                  <c:v>2021 - May</c:v>
                </c:pt>
                <c:pt idx="53">
                  <c:v>2021 - Jun</c:v>
                </c:pt>
                <c:pt idx="54">
                  <c:v>2021 - Jul</c:v>
                </c:pt>
                <c:pt idx="55">
                  <c:v>2021 - Aug</c:v>
                </c:pt>
                <c:pt idx="56">
                  <c:v>2021 - Sep</c:v>
                </c:pt>
                <c:pt idx="57">
                  <c:v>2021 - Oct</c:v>
                </c:pt>
                <c:pt idx="58">
                  <c:v>2021 - Nov</c:v>
                </c:pt>
                <c:pt idx="59">
                  <c:v>2021 - Dec</c:v>
                </c:pt>
                <c:pt idx="60">
                  <c:v>2022 - Jan</c:v>
                </c:pt>
                <c:pt idx="61">
                  <c:v>2022 - Feb</c:v>
                </c:pt>
                <c:pt idx="62">
                  <c:v>2022 - Mar</c:v>
                </c:pt>
                <c:pt idx="63">
                  <c:v>2022 - Apr</c:v>
                </c:pt>
                <c:pt idx="64">
                  <c:v>2022 - May</c:v>
                </c:pt>
                <c:pt idx="65">
                  <c:v>2022 - Jun</c:v>
                </c:pt>
                <c:pt idx="66">
                  <c:v>2022 - Jul</c:v>
                </c:pt>
                <c:pt idx="67">
                  <c:v>2022 - Aug</c:v>
                </c:pt>
                <c:pt idx="68">
                  <c:v>2022 - Sep</c:v>
                </c:pt>
                <c:pt idx="69">
                  <c:v>2022 - Oct</c:v>
                </c:pt>
                <c:pt idx="70">
                  <c:v>2022 - Nov</c:v>
                </c:pt>
                <c:pt idx="71">
                  <c:v>2022 - Dec</c:v>
                </c:pt>
                <c:pt idx="72">
                  <c:v>2023 - Jan</c:v>
                </c:pt>
                <c:pt idx="73">
                  <c:v>2023 - Feb</c:v>
                </c:pt>
                <c:pt idx="74">
                  <c:v>2023 - Mar</c:v>
                </c:pt>
                <c:pt idx="75">
                  <c:v>2023 - Apr</c:v>
                </c:pt>
                <c:pt idx="76">
                  <c:v>2023 - May</c:v>
                </c:pt>
                <c:pt idx="77">
                  <c:v>2023 - Jun</c:v>
                </c:pt>
              </c:strCache>
            </c:strRef>
          </c:cat>
          <c:val>
            <c:numRef>
              <c:f>Sheet1!$B$2:$B$79</c:f>
              <c:numCache>
                <c:formatCode>General</c:formatCode>
                <c:ptCount val="78"/>
                <c:pt idx="0">
                  <c:v>822.7</c:v>
                </c:pt>
                <c:pt idx="1">
                  <c:v>826.2</c:v>
                </c:pt>
                <c:pt idx="2">
                  <c:v>829</c:v>
                </c:pt>
                <c:pt idx="3">
                  <c:v>834.2</c:v>
                </c:pt>
                <c:pt idx="4">
                  <c:v>835</c:v>
                </c:pt>
                <c:pt idx="5">
                  <c:v>835.1</c:v>
                </c:pt>
                <c:pt idx="6">
                  <c:v>837.5</c:v>
                </c:pt>
                <c:pt idx="7">
                  <c:v>837.1</c:v>
                </c:pt>
                <c:pt idx="8">
                  <c:v>832.8</c:v>
                </c:pt>
                <c:pt idx="9">
                  <c:v>832.5</c:v>
                </c:pt>
                <c:pt idx="10">
                  <c:v>830.7</c:v>
                </c:pt>
                <c:pt idx="11">
                  <c:v>829.3</c:v>
                </c:pt>
                <c:pt idx="12">
                  <c:v>828.5</c:v>
                </c:pt>
                <c:pt idx="13">
                  <c:v>827.5</c:v>
                </c:pt>
                <c:pt idx="14">
                  <c:v>827.8</c:v>
                </c:pt>
                <c:pt idx="15">
                  <c:v>826.9</c:v>
                </c:pt>
                <c:pt idx="16">
                  <c:v>827.8</c:v>
                </c:pt>
                <c:pt idx="17">
                  <c:v>835.6</c:v>
                </c:pt>
                <c:pt idx="18">
                  <c:v>836.8</c:v>
                </c:pt>
                <c:pt idx="19">
                  <c:v>829</c:v>
                </c:pt>
                <c:pt idx="20">
                  <c:v>829</c:v>
                </c:pt>
                <c:pt idx="21">
                  <c:v>830.2</c:v>
                </c:pt>
                <c:pt idx="22">
                  <c:v>829.3</c:v>
                </c:pt>
                <c:pt idx="23">
                  <c:v>828.3</c:v>
                </c:pt>
                <c:pt idx="24">
                  <c:v>830.4</c:v>
                </c:pt>
                <c:pt idx="25">
                  <c:v>833.3</c:v>
                </c:pt>
                <c:pt idx="26">
                  <c:v>834.7</c:v>
                </c:pt>
                <c:pt idx="27">
                  <c:v>833.8</c:v>
                </c:pt>
                <c:pt idx="28">
                  <c:v>837.3</c:v>
                </c:pt>
                <c:pt idx="29">
                  <c:v>833.9</c:v>
                </c:pt>
                <c:pt idx="30">
                  <c:v>834.4</c:v>
                </c:pt>
                <c:pt idx="31">
                  <c:v>834.6</c:v>
                </c:pt>
                <c:pt idx="32">
                  <c:v>842.6</c:v>
                </c:pt>
                <c:pt idx="33">
                  <c:v>848.2</c:v>
                </c:pt>
                <c:pt idx="34">
                  <c:v>852.9</c:v>
                </c:pt>
                <c:pt idx="35">
                  <c:v>856.7</c:v>
                </c:pt>
                <c:pt idx="36">
                  <c:v>858.7</c:v>
                </c:pt>
                <c:pt idx="37">
                  <c:v>859.2</c:v>
                </c:pt>
                <c:pt idx="38">
                  <c:v>863.9</c:v>
                </c:pt>
                <c:pt idx="39">
                  <c:v>868.8</c:v>
                </c:pt>
                <c:pt idx="40">
                  <c:v>868.5</c:v>
                </c:pt>
                <c:pt idx="41">
                  <c:v>868.1</c:v>
                </c:pt>
                <c:pt idx="42">
                  <c:v>867.4</c:v>
                </c:pt>
                <c:pt idx="43">
                  <c:v>866.8</c:v>
                </c:pt>
                <c:pt idx="44">
                  <c:v>863.3</c:v>
                </c:pt>
                <c:pt idx="45">
                  <c:v>861.5</c:v>
                </c:pt>
                <c:pt idx="46">
                  <c:v>860.7</c:v>
                </c:pt>
                <c:pt idx="47">
                  <c:v>858.6</c:v>
                </c:pt>
                <c:pt idx="48">
                  <c:v>859.1</c:v>
                </c:pt>
                <c:pt idx="49">
                  <c:v>855.6</c:v>
                </c:pt>
                <c:pt idx="50">
                  <c:v>852.8</c:v>
                </c:pt>
                <c:pt idx="51">
                  <c:v>851.6</c:v>
                </c:pt>
                <c:pt idx="52">
                  <c:v>849.6</c:v>
                </c:pt>
                <c:pt idx="53">
                  <c:v>850.5</c:v>
                </c:pt>
                <c:pt idx="54">
                  <c:v>850.1</c:v>
                </c:pt>
                <c:pt idx="55">
                  <c:v>850.8</c:v>
                </c:pt>
                <c:pt idx="56">
                  <c:v>855.1</c:v>
                </c:pt>
                <c:pt idx="57">
                  <c:v>855.7</c:v>
                </c:pt>
                <c:pt idx="58">
                  <c:v>852.7</c:v>
                </c:pt>
                <c:pt idx="59">
                  <c:v>854</c:v>
                </c:pt>
                <c:pt idx="60">
                  <c:v>857.2</c:v>
                </c:pt>
                <c:pt idx="61">
                  <c:v>859.7</c:v>
                </c:pt>
                <c:pt idx="62">
                  <c:v>863.1</c:v>
                </c:pt>
                <c:pt idx="63">
                  <c:v>871.9</c:v>
                </c:pt>
                <c:pt idx="64">
                  <c:v>873.1</c:v>
                </c:pt>
                <c:pt idx="65">
                  <c:v>872.1</c:v>
                </c:pt>
                <c:pt idx="66">
                  <c:v>877.7</c:v>
                </c:pt>
                <c:pt idx="67">
                  <c:v>886.1</c:v>
                </c:pt>
                <c:pt idx="68">
                  <c:v>885.5</c:v>
                </c:pt>
                <c:pt idx="69">
                  <c:v>886.5</c:v>
                </c:pt>
                <c:pt idx="70">
                  <c:v>886.5</c:v>
                </c:pt>
                <c:pt idx="71">
                  <c:v>889.9</c:v>
                </c:pt>
                <c:pt idx="72">
                  <c:v>888.4</c:v>
                </c:pt>
                <c:pt idx="73">
                  <c:v>891.8</c:v>
                </c:pt>
                <c:pt idx="74">
                  <c:v>893.6</c:v>
                </c:pt>
                <c:pt idx="75">
                  <c:v>892.4</c:v>
                </c:pt>
                <c:pt idx="76">
                  <c:v>893.3</c:v>
                </c:pt>
                <c:pt idx="77">
                  <c:v>891.7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0E3-485D-829A-9EDC16B98AC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Sheet1!$A$2:$A$79</c:f>
              <c:strCache>
                <c:ptCount val="78"/>
                <c:pt idx="0">
                  <c:v>2017 - Jan</c:v>
                </c:pt>
                <c:pt idx="1">
                  <c:v>2017 - Feb</c:v>
                </c:pt>
                <c:pt idx="2">
                  <c:v>2017 - Mar</c:v>
                </c:pt>
                <c:pt idx="3">
                  <c:v>2017 - Apr</c:v>
                </c:pt>
                <c:pt idx="4">
                  <c:v>2017 - May</c:v>
                </c:pt>
                <c:pt idx="5">
                  <c:v>2017 - Jun</c:v>
                </c:pt>
                <c:pt idx="6">
                  <c:v>2017 - Jul</c:v>
                </c:pt>
                <c:pt idx="7">
                  <c:v>2017 - Aug</c:v>
                </c:pt>
                <c:pt idx="8">
                  <c:v>2017 - Sep</c:v>
                </c:pt>
                <c:pt idx="9">
                  <c:v>2017 - Oct</c:v>
                </c:pt>
                <c:pt idx="10">
                  <c:v>2017 - Nov</c:v>
                </c:pt>
                <c:pt idx="11">
                  <c:v>2017 - Dec</c:v>
                </c:pt>
                <c:pt idx="12">
                  <c:v>2018 - Jan</c:v>
                </c:pt>
                <c:pt idx="13">
                  <c:v>2018 - Feb</c:v>
                </c:pt>
                <c:pt idx="14">
                  <c:v>2018 - Mar</c:v>
                </c:pt>
                <c:pt idx="15">
                  <c:v>2018 - Apr</c:v>
                </c:pt>
                <c:pt idx="16">
                  <c:v>2018 - May</c:v>
                </c:pt>
                <c:pt idx="17">
                  <c:v>2018 - Jun</c:v>
                </c:pt>
                <c:pt idx="18">
                  <c:v>2018 - Jul</c:v>
                </c:pt>
                <c:pt idx="19">
                  <c:v>2018 - Aug</c:v>
                </c:pt>
                <c:pt idx="20">
                  <c:v>2018 - Sep</c:v>
                </c:pt>
                <c:pt idx="21">
                  <c:v>2018 - Oct</c:v>
                </c:pt>
                <c:pt idx="22">
                  <c:v>2018 - Nov</c:v>
                </c:pt>
                <c:pt idx="23">
                  <c:v>2018 - Dec</c:v>
                </c:pt>
                <c:pt idx="24">
                  <c:v>2019 - Jan</c:v>
                </c:pt>
                <c:pt idx="25">
                  <c:v>2019 - Feb</c:v>
                </c:pt>
                <c:pt idx="26">
                  <c:v>2019 - Mar</c:v>
                </c:pt>
                <c:pt idx="27">
                  <c:v>2019 - Apr</c:v>
                </c:pt>
                <c:pt idx="28">
                  <c:v>2019 - May</c:v>
                </c:pt>
                <c:pt idx="29">
                  <c:v>2019 - Jun</c:v>
                </c:pt>
                <c:pt idx="30">
                  <c:v>2019 - Jul</c:v>
                </c:pt>
                <c:pt idx="31">
                  <c:v>2019 - Aug</c:v>
                </c:pt>
                <c:pt idx="32">
                  <c:v>2019 - Sep</c:v>
                </c:pt>
                <c:pt idx="33">
                  <c:v>2019 - Oct</c:v>
                </c:pt>
                <c:pt idx="34">
                  <c:v>2019 - Nov</c:v>
                </c:pt>
                <c:pt idx="35">
                  <c:v>2019 - Dec</c:v>
                </c:pt>
                <c:pt idx="36">
                  <c:v>2020 - Jan</c:v>
                </c:pt>
                <c:pt idx="37">
                  <c:v>2020 - Feb</c:v>
                </c:pt>
                <c:pt idx="38">
                  <c:v>2020 - Mar</c:v>
                </c:pt>
                <c:pt idx="39">
                  <c:v>2020 - Apr</c:v>
                </c:pt>
                <c:pt idx="40">
                  <c:v>2020 - May</c:v>
                </c:pt>
                <c:pt idx="41">
                  <c:v>2020 - Jun</c:v>
                </c:pt>
                <c:pt idx="42">
                  <c:v>2020 - Jul</c:v>
                </c:pt>
                <c:pt idx="43">
                  <c:v>2020 - Aug</c:v>
                </c:pt>
                <c:pt idx="44">
                  <c:v>2020 - Sep</c:v>
                </c:pt>
                <c:pt idx="45">
                  <c:v>2020 - Oct</c:v>
                </c:pt>
                <c:pt idx="46">
                  <c:v>2020 - Nov</c:v>
                </c:pt>
                <c:pt idx="47">
                  <c:v>2020 - Dec</c:v>
                </c:pt>
                <c:pt idx="48">
                  <c:v>2021 - Jan</c:v>
                </c:pt>
                <c:pt idx="49">
                  <c:v>2021 - Feb</c:v>
                </c:pt>
                <c:pt idx="50">
                  <c:v>2021 - Mar</c:v>
                </c:pt>
                <c:pt idx="51">
                  <c:v>2021 - Apr</c:v>
                </c:pt>
                <c:pt idx="52">
                  <c:v>2021 - May</c:v>
                </c:pt>
                <c:pt idx="53">
                  <c:v>2021 - Jun</c:v>
                </c:pt>
                <c:pt idx="54">
                  <c:v>2021 - Jul</c:v>
                </c:pt>
                <c:pt idx="55">
                  <c:v>2021 - Aug</c:v>
                </c:pt>
                <c:pt idx="56">
                  <c:v>2021 - Sep</c:v>
                </c:pt>
                <c:pt idx="57">
                  <c:v>2021 - Oct</c:v>
                </c:pt>
                <c:pt idx="58">
                  <c:v>2021 - Nov</c:v>
                </c:pt>
                <c:pt idx="59">
                  <c:v>2021 - Dec</c:v>
                </c:pt>
                <c:pt idx="60">
                  <c:v>2022 - Jan</c:v>
                </c:pt>
                <c:pt idx="61">
                  <c:v>2022 - Feb</c:v>
                </c:pt>
                <c:pt idx="62">
                  <c:v>2022 - Mar</c:v>
                </c:pt>
                <c:pt idx="63">
                  <c:v>2022 - Apr</c:v>
                </c:pt>
                <c:pt idx="64">
                  <c:v>2022 - May</c:v>
                </c:pt>
                <c:pt idx="65">
                  <c:v>2022 - Jun</c:v>
                </c:pt>
                <c:pt idx="66">
                  <c:v>2022 - Jul</c:v>
                </c:pt>
                <c:pt idx="67">
                  <c:v>2022 - Aug</c:v>
                </c:pt>
                <c:pt idx="68">
                  <c:v>2022 - Sep</c:v>
                </c:pt>
                <c:pt idx="69">
                  <c:v>2022 - Oct</c:v>
                </c:pt>
                <c:pt idx="70">
                  <c:v>2022 - Nov</c:v>
                </c:pt>
                <c:pt idx="71">
                  <c:v>2022 - Dec</c:v>
                </c:pt>
                <c:pt idx="72">
                  <c:v>2023 - Jan</c:v>
                </c:pt>
                <c:pt idx="73">
                  <c:v>2023 - Feb</c:v>
                </c:pt>
                <c:pt idx="74">
                  <c:v>2023 - Mar</c:v>
                </c:pt>
                <c:pt idx="75">
                  <c:v>2023 - Apr</c:v>
                </c:pt>
                <c:pt idx="76">
                  <c:v>2023 - May</c:v>
                </c:pt>
                <c:pt idx="77">
                  <c:v>2023 - Jun</c:v>
                </c:pt>
              </c:strCache>
            </c:strRef>
          </c:cat>
          <c:val>
            <c:numRef>
              <c:f>Sheet1!$C$2:$C$79</c:f>
              <c:numCache>
                <c:formatCode>General</c:formatCode>
                <c:ptCount val="78"/>
                <c:pt idx="0">
                  <c:v>1089.0999999999999</c:v>
                </c:pt>
                <c:pt idx="1">
                  <c:v>1097.2</c:v>
                </c:pt>
                <c:pt idx="2">
                  <c:v>1106.9000000000001</c:v>
                </c:pt>
                <c:pt idx="3">
                  <c:v>1114.5999999999999</c:v>
                </c:pt>
                <c:pt idx="4">
                  <c:v>1121.2</c:v>
                </c:pt>
                <c:pt idx="5">
                  <c:v>1129.5999999999999</c:v>
                </c:pt>
                <c:pt idx="6">
                  <c:v>1138.2</c:v>
                </c:pt>
                <c:pt idx="7">
                  <c:v>1144.8</c:v>
                </c:pt>
                <c:pt idx="8">
                  <c:v>1149.5</c:v>
                </c:pt>
                <c:pt idx="9">
                  <c:v>1161.9000000000001</c:v>
                </c:pt>
                <c:pt idx="10">
                  <c:v>1173.3</c:v>
                </c:pt>
                <c:pt idx="11">
                  <c:v>1183.3</c:v>
                </c:pt>
                <c:pt idx="12">
                  <c:v>1192.2</c:v>
                </c:pt>
                <c:pt idx="13">
                  <c:v>1202.2</c:v>
                </c:pt>
                <c:pt idx="14">
                  <c:v>1209.5</c:v>
                </c:pt>
                <c:pt idx="15">
                  <c:v>1216.9000000000001</c:v>
                </c:pt>
                <c:pt idx="16">
                  <c:v>1224.7</c:v>
                </c:pt>
                <c:pt idx="17">
                  <c:v>1232.7</c:v>
                </c:pt>
                <c:pt idx="18">
                  <c:v>1239.2</c:v>
                </c:pt>
                <c:pt idx="19">
                  <c:v>1249.2</c:v>
                </c:pt>
                <c:pt idx="20">
                  <c:v>1257.5</c:v>
                </c:pt>
                <c:pt idx="21">
                  <c:v>1264.8</c:v>
                </c:pt>
                <c:pt idx="22">
                  <c:v>1271.9000000000001</c:v>
                </c:pt>
                <c:pt idx="23">
                  <c:v>1277.4000000000001</c:v>
                </c:pt>
                <c:pt idx="24">
                  <c:v>1284.0999999999999</c:v>
                </c:pt>
                <c:pt idx="25">
                  <c:v>1290.8</c:v>
                </c:pt>
                <c:pt idx="26">
                  <c:v>1297.5</c:v>
                </c:pt>
                <c:pt idx="27">
                  <c:v>1307.4000000000001</c:v>
                </c:pt>
                <c:pt idx="28">
                  <c:v>1317.3</c:v>
                </c:pt>
                <c:pt idx="29">
                  <c:v>1325.3</c:v>
                </c:pt>
                <c:pt idx="30">
                  <c:v>1331.2</c:v>
                </c:pt>
                <c:pt idx="31">
                  <c:v>1339.9</c:v>
                </c:pt>
                <c:pt idx="32">
                  <c:v>1344.1</c:v>
                </c:pt>
                <c:pt idx="33">
                  <c:v>1349</c:v>
                </c:pt>
                <c:pt idx="34">
                  <c:v>1360</c:v>
                </c:pt>
                <c:pt idx="35">
                  <c:v>1382.1</c:v>
                </c:pt>
                <c:pt idx="36">
                  <c:v>1389.9</c:v>
                </c:pt>
                <c:pt idx="37">
                  <c:v>1400.4</c:v>
                </c:pt>
                <c:pt idx="38">
                  <c:v>1410.7</c:v>
                </c:pt>
                <c:pt idx="39">
                  <c:v>1423.9</c:v>
                </c:pt>
                <c:pt idx="40">
                  <c:v>1431.4</c:v>
                </c:pt>
                <c:pt idx="41">
                  <c:v>1435.2</c:v>
                </c:pt>
                <c:pt idx="42">
                  <c:v>1440.8</c:v>
                </c:pt>
                <c:pt idx="43">
                  <c:v>1446</c:v>
                </c:pt>
                <c:pt idx="44">
                  <c:v>1452.9</c:v>
                </c:pt>
                <c:pt idx="45">
                  <c:v>1457.1</c:v>
                </c:pt>
                <c:pt idx="46">
                  <c:v>1460.3</c:v>
                </c:pt>
                <c:pt idx="47">
                  <c:v>1464.2</c:v>
                </c:pt>
                <c:pt idx="48">
                  <c:v>1473.2</c:v>
                </c:pt>
                <c:pt idx="49">
                  <c:v>1481.7</c:v>
                </c:pt>
                <c:pt idx="50">
                  <c:v>1487.9</c:v>
                </c:pt>
                <c:pt idx="51">
                  <c:v>1496.1</c:v>
                </c:pt>
                <c:pt idx="52">
                  <c:v>1504.6</c:v>
                </c:pt>
                <c:pt idx="53">
                  <c:v>1518</c:v>
                </c:pt>
                <c:pt idx="54">
                  <c:v>1527.5</c:v>
                </c:pt>
                <c:pt idx="55">
                  <c:v>1537.4</c:v>
                </c:pt>
                <c:pt idx="56">
                  <c:v>1544.7</c:v>
                </c:pt>
                <c:pt idx="57">
                  <c:v>1553.5</c:v>
                </c:pt>
                <c:pt idx="58">
                  <c:v>1572.7</c:v>
                </c:pt>
                <c:pt idx="59">
                  <c:v>1586.6</c:v>
                </c:pt>
                <c:pt idx="60">
                  <c:v>1598.6</c:v>
                </c:pt>
                <c:pt idx="61">
                  <c:v>1612.4</c:v>
                </c:pt>
                <c:pt idx="62">
                  <c:v>1628.4</c:v>
                </c:pt>
                <c:pt idx="63">
                  <c:v>1649.8</c:v>
                </c:pt>
                <c:pt idx="64">
                  <c:v>1671.1</c:v>
                </c:pt>
                <c:pt idx="65">
                  <c:v>1695.5</c:v>
                </c:pt>
                <c:pt idx="66">
                  <c:v>1716.1</c:v>
                </c:pt>
                <c:pt idx="67">
                  <c:v>1738.6</c:v>
                </c:pt>
                <c:pt idx="68">
                  <c:v>1759.3</c:v>
                </c:pt>
                <c:pt idx="69">
                  <c:v>1781</c:v>
                </c:pt>
                <c:pt idx="70">
                  <c:v>1803.4</c:v>
                </c:pt>
                <c:pt idx="71">
                  <c:v>1870.5</c:v>
                </c:pt>
                <c:pt idx="72">
                  <c:v>1885.7</c:v>
                </c:pt>
                <c:pt idx="73">
                  <c:v>1905</c:v>
                </c:pt>
                <c:pt idx="74">
                  <c:v>1902.7</c:v>
                </c:pt>
                <c:pt idx="75">
                  <c:v>1900.5</c:v>
                </c:pt>
                <c:pt idx="76">
                  <c:v>1914.1</c:v>
                </c:pt>
                <c:pt idx="77">
                  <c:v>1922.7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0E3-485D-829A-9EDC16B98A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27232"/>
        <c:axId val="1256508928"/>
      </c:lineChart>
      <c:catAx>
        <c:axId val="142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6508928"/>
        <c:crosses val="autoZero"/>
        <c:auto val="1"/>
        <c:lblAlgn val="ctr"/>
        <c:lblOffset val="100"/>
        <c:tickLblSkip val="12"/>
        <c:noMultiLvlLbl val="0"/>
      </c:catAx>
      <c:valAx>
        <c:axId val="125650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7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44797200717175"/>
          <c:y val="9.4829617314675041E-2"/>
          <c:w val="0.83350061141360476"/>
          <c:h val="0.767438031849157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237-43AB-9A3F-161EA1B8A7DC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237-43AB-9A3F-161EA1B8A7DC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1"/>
              </a:solidFill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5AAB-4B15-A20C-20A7E27262F1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1"/>
              </a:solidFill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5AAB-4B15-A20C-20A7E27262F1}"/>
              </c:ext>
            </c:extLst>
          </c:dPt>
          <c:dPt>
            <c:idx val="2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12C0-4F2C-983F-880342359733}"/>
              </c:ext>
            </c:extLst>
          </c:dPt>
          <c:cat>
            <c:numRef>
              <c:f>Sheet1!$A$2:$A$9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12.9</c:v>
                </c:pt>
                <c:pt idx="1">
                  <c:v>12.5</c:v>
                </c:pt>
                <c:pt idx="2">
                  <c:v>12.2</c:v>
                </c:pt>
                <c:pt idx="3">
                  <c:v>14.9</c:v>
                </c:pt>
                <c:pt idx="4">
                  <c:v>16.600000000000001</c:v>
                </c:pt>
                <c:pt idx="5">
                  <c:v>17.3</c:v>
                </c:pt>
                <c:pt idx="6">
                  <c:v>18.899999999999999</c:v>
                </c:pt>
                <c:pt idx="7">
                  <c:v>20.5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AAB-4B15-A20C-20A7E27262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5289359"/>
        <c:axId val="305691711"/>
      </c:barChart>
      <c:catAx>
        <c:axId val="305289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691711"/>
        <c:crosses val="autoZero"/>
        <c:auto val="1"/>
        <c:lblAlgn val="ctr"/>
        <c:lblOffset val="100"/>
        <c:noMultiLvlLbl val="0"/>
      </c:catAx>
      <c:valAx>
        <c:axId val="3056917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289359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New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Sheet1!$A$2:$A$86</c:f>
              <c:strCache>
                <c:ptCount val="85"/>
                <c:pt idx="0">
                  <c:v>2017 - Jan</c:v>
                </c:pt>
                <c:pt idx="1">
                  <c:v>2017 - Feb</c:v>
                </c:pt>
                <c:pt idx="2">
                  <c:v>2017 - Mar</c:v>
                </c:pt>
                <c:pt idx="3">
                  <c:v>2017 - Apr</c:v>
                </c:pt>
                <c:pt idx="4">
                  <c:v>2017 - May</c:v>
                </c:pt>
                <c:pt idx="5">
                  <c:v>2017 - Jun</c:v>
                </c:pt>
                <c:pt idx="6">
                  <c:v>2017 - Jul</c:v>
                </c:pt>
                <c:pt idx="7">
                  <c:v>2017 - Aug</c:v>
                </c:pt>
                <c:pt idx="8">
                  <c:v>2017 - Sep</c:v>
                </c:pt>
                <c:pt idx="9">
                  <c:v>2017 - Oct</c:v>
                </c:pt>
                <c:pt idx="10">
                  <c:v>2017 - Nov</c:v>
                </c:pt>
                <c:pt idx="11">
                  <c:v>2017 - Dec</c:v>
                </c:pt>
                <c:pt idx="12">
                  <c:v>2018 - Jan</c:v>
                </c:pt>
                <c:pt idx="13">
                  <c:v>2018 - Feb</c:v>
                </c:pt>
                <c:pt idx="14">
                  <c:v>2018 - Mar</c:v>
                </c:pt>
                <c:pt idx="15">
                  <c:v>2018 - Apr</c:v>
                </c:pt>
                <c:pt idx="16">
                  <c:v>2018 - May</c:v>
                </c:pt>
                <c:pt idx="17">
                  <c:v>2018 - Jun</c:v>
                </c:pt>
                <c:pt idx="18">
                  <c:v>2018 - Jul</c:v>
                </c:pt>
                <c:pt idx="19">
                  <c:v>2018 - Aug</c:v>
                </c:pt>
                <c:pt idx="20">
                  <c:v>2018 - Sep</c:v>
                </c:pt>
                <c:pt idx="21">
                  <c:v>2018 - Oct</c:v>
                </c:pt>
                <c:pt idx="22">
                  <c:v>2018 - Nov</c:v>
                </c:pt>
                <c:pt idx="23">
                  <c:v>2018 - Dec</c:v>
                </c:pt>
                <c:pt idx="24">
                  <c:v>2019 - Jan</c:v>
                </c:pt>
                <c:pt idx="25">
                  <c:v>2019 - Feb</c:v>
                </c:pt>
                <c:pt idx="26">
                  <c:v>2019 - Mar</c:v>
                </c:pt>
                <c:pt idx="27">
                  <c:v>2019 - Apr</c:v>
                </c:pt>
                <c:pt idx="28">
                  <c:v>2019 - May</c:v>
                </c:pt>
                <c:pt idx="29">
                  <c:v>2019 - Jun</c:v>
                </c:pt>
                <c:pt idx="30">
                  <c:v>2019 - Jul</c:v>
                </c:pt>
                <c:pt idx="31">
                  <c:v>2019 - Aug</c:v>
                </c:pt>
                <c:pt idx="32">
                  <c:v>2019 - Sep</c:v>
                </c:pt>
                <c:pt idx="33">
                  <c:v>2019 - Oct</c:v>
                </c:pt>
                <c:pt idx="34">
                  <c:v>2019 - Nov</c:v>
                </c:pt>
                <c:pt idx="35">
                  <c:v>2019 - Dec</c:v>
                </c:pt>
                <c:pt idx="36">
                  <c:v>2020 - Jan</c:v>
                </c:pt>
                <c:pt idx="37">
                  <c:v>2020 - Feb</c:v>
                </c:pt>
                <c:pt idx="38">
                  <c:v>2020 - Mar</c:v>
                </c:pt>
                <c:pt idx="39">
                  <c:v>2020 - Apr</c:v>
                </c:pt>
                <c:pt idx="40">
                  <c:v>2020 - May</c:v>
                </c:pt>
                <c:pt idx="41">
                  <c:v>2020 - Jun</c:v>
                </c:pt>
                <c:pt idx="42">
                  <c:v>2020 - Jul</c:v>
                </c:pt>
                <c:pt idx="43">
                  <c:v>2020 - Aug</c:v>
                </c:pt>
                <c:pt idx="44">
                  <c:v>2020 - Sep</c:v>
                </c:pt>
                <c:pt idx="45">
                  <c:v>2020 - Oct</c:v>
                </c:pt>
                <c:pt idx="46">
                  <c:v>2020 - Nov</c:v>
                </c:pt>
                <c:pt idx="47">
                  <c:v>2020 - Dec</c:v>
                </c:pt>
                <c:pt idx="48">
                  <c:v>2021 - Jan</c:v>
                </c:pt>
                <c:pt idx="49">
                  <c:v>2021 - Feb</c:v>
                </c:pt>
                <c:pt idx="50">
                  <c:v>2021 - Mar</c:v>
                </c:pt>
                <c:pt idx="51">
                  <c:v>2021 - Apr</c:v>
                </c:pt>
                <c:pt idx="52">
                  <c:v>2021 - May</c:v>
                </c:pt>
                <c:pt idx="53">
                  <c:v>2021 - Jun</c:v>
                </c:pt>
                <c:pt idx="54">
                  <c:v>2021 - Jul</c:v>
                </c:pt>
                <c:pt idx="55">
                  <c:v>2021 - Aug</c:v>
                </c:pt>
                <c:pt idx="56">
                  <c:v>2021 - Sep</c:v>
                </c:pt>
                <c:pt idx="57">
                  <c:v>2021 - Oct</c:v>
                </c:pt>
                <c:pt idx="58">
                  <c:v>2021 - Nov</c:v>
                </c:pt>
                <c:pt idx="59">
                  <c:v>2021 - Dec</c:v>
                </c:pt>
                <c:pt idx="60">
                  <c:v>2022 - Jan</c:v>
                </c:pt>
                <c:pt idx="61">
                  <c:v>2022 - Feb</c:v>
                </c:pt>
                <c:pt idx="62">
                  <c:v>2022 - Mar</c:v>
                </c:pt>
                <c:pt idx="63">
                  <c:v>2022 - Apr</c:v>
                </c:pt>
                <c:pt idx="64">
                  <c:v>2022 - May</c:v>
                </c:pt>
                <c:pt idx="65">
                  <c:v>2022 - Jun</c:v>
                </c:pt>
                <c:pt idx="66">
                  <c:v>2022 - Jul</c:v>
                </c:pt>
                <c:pt idx="67">
                  <c:v>2022 - Aug</c:v>
                </c:pt>
                <c:pt idx="68">
                  <c:v>2022 - Sep</c:v>
                </c:pt>
                <c:pt idx="69">
                  <c:v>2022 - Oct</c:v>
                </c:pt>
                <c:pt idx="70">
                  <c:v>2022 - Nov</c:v>
                </c:pt>
                <c:pt idx="71">
                  <c:v>2022 - Dec</c:v>
                </c:pt>
                <c:pt idx="72">
                  <c:v>2023 - Jan</c:v>
                </c:pt>
                <c:pt idx="73">
                  <c:v>2023 - Feb</c:v>
                </c:pt>
                <c:pt idx="74">
                  <c:v>2023 - Mar</c:v>
                </c:pt>
                <c:pt idx="75">
                  <c:v>2023 - Apr</c:v>
                </c:pt>
                <c:pt idx="76">
                  <c:v>2023 - May</c:v>
                </c:pt>
                <c:pt idx="77">
                  <c:v>2023 - Jun</c:v>
                </c:pt>
                <c:pt idx="78">
                  <c:v>2023 - Jul</c:v>
                </c:pt>
                <c:pt idx="79">
                  <c:v>2023 - Aug</c:v>
                </c:pt>
                <c:pt idx="80">
                  <c:v>2023 - Sep</c:v>
                </c:pt>
                <c:pt idx="81">
                  <c:v>2023 - Oct</c:v>
                </c:pt>
                <c:pt idx="82">
                  <c:v>2023 - Nov</c:v>
                </c:pt>
                <c:pt idx="83">
                  <c:v>2023 - Dec</c:v>
                </c:pt>
                <c:pt idx="84">
                  <c:v>2024 - Jan</c:v>
                </c:pt>
              </c:strCache>
            </c:strRef>
          </c:cat>
          <c:val>
            <c:numRef>
              <c:f>Sheet1!$B$2:$B$86</c:f>
              <c:numCache>
                <c:formatCode>General</c:formatCode>
                <c:ptCount val="85"/>
                <c:pt idx="0">
                  <c:v>315200</c:v>
                </c:pt>
                <c:pt idx="1">
                  <c:v>298000</c:v>
                </c:pt>
                <c:pt idx="2">
                  <c:v>321700</c:v>
                </c:pt>
                <c:pt idx="3">
                  <c:v>311100</c:v>
                </c:pt>
                <c:pt idx="4">
                  <c:v>323600</c:v>
                </c:pt>
                <c:pt idx="5">
                  <c:v>315200</c:v>
                </c:pt>
                <c:pt idx="6">
                  <c:v>322900</c:v>
                </c:pt>
                <c:pt idx="7">
                  <c:v>314200</c:v>
                </c:pt>
                <c:pt idx="8">
                  <c:v>331500</c:v>
                </c:pt>
                <c:pt idx="9">
                  <c:v>319500</c:v>
                </c:pt>
                <c:pt idx="10">
                  <c:v>343400</c:v>
                </c:pt>
                <c:pt idx="11">
                  <c:v>343300</c:v>
                </c:pt>
                <c:pt idx="12">
                  <c:v>329600</c:v>
                </c:pt>
                <c:pt idx="13">
                  <c:v>327200</c:v>
                </c:pt>
                <c:pt idx="14">
                  <c:v>335400</c:v>
                </c:pt>
                <c:pt idx="15">
                  <c:v>314400</c:v>
                </c:pt>
                <c:pt idx="16">
                  <c:v>316700</c:v>
                </c:pt>
                <c:pt idx="17">
                  <c:v>310500</c:v>
                </c:pt>
                <c:pt idx="18">
                  <c:v>327500</c:v>
                </c:pt>
                <c:pt idx="19">
                  <c:v>321400</c:v>
                </c:pt>
                <c:pt idx="20">
                  <c:v>328300</c:v>
                </c:pt>
                <c:pt idx="21">
                  <c:v>328300</c:v>
                </c:pt>
                <c:pt idx="22">
                  <c:v>308500</c:v>
                </c:pt>
                <c:pt idx="23">
                  <c:v>329700</c:v>
                </c:pt>
                <c:pt idx="24">
                  <c:v>305400</c:v>
                </c:pt>
                <c:pt idx="25">
                  <c:v>320800</c:v>
                </c:pt>
                <c:pt idx="26">
                  <c:v>310600</c:v>
                </c:pt>
                <c:pt idx="27">
                  <c:v>339000</c:v>
                </c:pt>
                <c:pt idx="28">
                  <c:v>312700</c:v>
                </c:pt>
                <c:pt idx="29">
                  <c:v>311800</c:v>
                </c:pt>
                <c:pt idx="30">
                  <c:v>308300</c:v>
                </c:pt>
                <c:pt idx="31">
                  <c:v>327000</c:v>
                </c:pt>
                <c:pt idx="32">
                  <c:v>315700</c:v>
                </c:pt>
                <c:pt idx="33">
                  <c:v>322400</c:v>
                </c:pt>
                <c:pt idx="34">
                  <c:v>328000</c:v>
                </c:pt>
                <c:pt idx="35">
                  <c:v>329500</c:v>
                </c:pt>
                <c:pt idx="36">
                  <c:v>328900</c:v>
                </c:pt>
                <c:pt idx="37">
                  <c:v>331800</c:v>
                </c:pt>
                <c:pt idx="38">
                  <c:v>328200</c:v>
                </c:pt>
                <c:pt idx="39">
                  <c:v>310100</c:v>
                </c:pt>
                <c:pt idx="40">
                  <c:v>317100</c:v>
                </c:pt>
                <c:pt idx="41">
                  <c:v>341100</c:v>
                </c:pt>
                <c:pt idx="42">
                  <c:v>329800</c:v>
                </c:pt>
                <c:pt idx="43">
                  <c:v>325500</c:v>
                </c:pt>
                <c:pt idx="44">
                  <c:v>344400</c:v>
                </c:pt>
                <c:pt idx="45">
                  <c:v>346900</c:v>
                </c:pt>
                <c:pt idx="46">
                  <c:v>350800</c:v>
                </c:pt>
                <c:pt idx="47">
                  <c:v>365300</c:v>
                </c:pt>
                <c:pt idx="48">
                  <c:v>373200</c:v>
                </c:pt>
                <c:pt idx="49">
                  <c:v>362000</c:v>
                </c:pt>
                <c:pt idx="50">
                  <c:v>359600</c:v>
                </c:pt>
                <c:pt idx="51">
                  <c:v>376600</c:v>
                </c:pt>
                <c:pt idx="52">
                  <c:v>390400</c:v>
                </c:pt>
                <c:pt idx="53">
                  <c:v>374700</c:v>
                </c:pt>
                <c:pt idx="54">
                  <c:v>406000</c:v>
                </c:pt>
                <c:pt idx="55">
                  <c:v>404300</c:v>
                </c:pt>
                <c:pt idx="56">
                  <c:v>413200</c:v>
                </c:pt>
                <c:pt idx="57">
                  <c:v>427300</c:v>
                </c:pt>
                <c:pt idx="58">
                  <c:v>430300</c:v>
                </c:pt>
                <c:pt idx="59">
                  <c:v>410000</c:v>
                </c:pt>
                <c:pt idx="60">
                  <c:v>430500</c:v>
                </c:pt>
                <c:pt idx="61">
                  <c:v>427400</c:v>
                </c:pt>
                <c:pt idx="62">
                  <c:v>435900</c:v>
                </c:pt>
                <c:pt idx="63">
                  <c:v>458200</c:v>
                </c:pt>
                <c:pt idx="64">
                  <c:v>450700</c:v>
                </c:pt>
                <c:pt idx="65">
                  <c:v>432700</c:v>
                </c:pt>
                <c:pt idx="66">
                  <c:v>478200</c:v>
                </c:pt>
                <c:pt idx="67">
                  <c:v>440300</c:v>
                </c:pt>
                <c:pt idx="68">
                  <c:v>477700</c:v>
                </c:pt>
                <c:pt idx="69">
                  <c:v>496800</c:v>
                </c:pt>
                <c:pt idx="70">
                  <c:v>462300</c:v>
                </c:pt>
                <c:pt idx="71">
                  <c:v>479500</c:v>
                </c:pt>
                <c:pt idx="72">
                  <c:v>432100</c:v>
                </c:pt>
                <c:pt idx="73">
                  <c:v>433300</c:v>
                </c:pt>
                <c:pt idx="74">
                  <c:v>438900</c:v>
                </c:pt>
                <c:pt idx="75">
                  <c:v>417200</c:v>
                </c:pt>
                <c:pt idx="76">
                  <c:v>421200</c:v>
                </c:pt>
                <c:pt idx="77">
                  <c:v>417600</c:v>
                </c:pt>
                <c:pt idx="78">
                  <c:v>435800</c:v>
                </c:pt>
                <c:pt idx="79">
                  <c:v>440900</c:v>
                </c:pt>
                <c:pt idx="80">
                  <c:v>426100</c:v>
                </c:pt>
                <c:pt idx="81">
                  <c:v>414600</c:v>
                </c:pt>
                <c:pt idx="82">
                  <c:v>426000</c:v>
                </c:pt>
                <c:pt idx="83">
                  <c:v>413200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9B9-4BDF-B24A-26E09FA910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1160264"/>
        <c:axId val="561164200"/>
      </c:lineChart>
      <c:catAx>
        <c:axId val="561160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164200"/>
        <c:crosses val="autoZero"/>
        <c:auto val="1"/>
        <c:lblAlgn val="ctr"/>
        <c:lblOffset val="100"/>
        <c:noMultiLvlLbl val="0"/>
      </c:catAx>
      <c:valAx>
        <c:axId val="561164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160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701189234460329E-2"/>
          <c:y val="3.6004801231344821E-2"/>
          <c:w val="0.88577999450620171"/>
          <c:h val="0.784670263719349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Sheet1!$A$2:$A$266</c:f>
              <c:strCache>
                <c:ptCount val="265"/>
                <c:pt idx="0">
                  <c:v>Jan 02 2023</c:v>
                </c:pt>
                <c:pt idx="1">
                  <c:v>Jan 03 2023</c:v>
                </c:pt>
                <c:pt idx="2">
                  <c:v>Jan 04 2023</c:v>
                </c:pt>
                <c:pt idx="3">
                  <c:v>Jan 05 2023</c:v>
                </c:pt>
                <c:pt idx="4">
                  <c:v>Jan 06 2023</c:v>
                </c:pt>
                <c:pt idx="5">
                  <c:v>Jan 09 2023</c:v>
                </c:pt>
                <c:pt idx="6">
                  <c:v>Jan 10 2023</c:v>
                </c:pt>
                <c:pt idx="7">
                  <c:v>Jan 11 2023</c:v>
                </c:pt>
                <c:pt idx="8">
                  <c:v>Jan 12 2023</c:v>
                </c:pt>
                <c:pt idx="9">
                  <c:v>Jan 13 2023</c:v>
                </c:pt>
                <c:pt idx="10">
                  <c:v>Jan 16 2023</c:v>
                </c:pt>
                <c:pt idx="11">
                  <c:v>Jan 17 2023</c:v>
                </c:pt>
                <c:pt idx="12">
                  <c:v>Jan 18 2023</c:v>
                </c:pt>
                <c:pt idx="13">
                  <c:v>Jan 19 2023</c:v>
                </c:pt>
                <c:pt idx="14">
                  <c:v>Jan 20 2023</c:v>
                </c:pt>
                <c:pt idx="15">
                  <c:v>Jan 23 2023</c:v>
                </c:pt>
                <c:pt idx="16">
                  <c:v>Jan 24 2023</c:v>
                </c:pt>
                <c:pt idx="17">
                  <c:v>Jan 25 2023</c:v>
                </c:pt>
                <c:pt idx="18">
                  <c:v>Jan 26 2023</c:v>
                </c:pt>
                <c:pt idx="19">
                  <c:v>Jan 27 2023</c:v>
                </c:pt>
                <c:pt idx="20">
                  <c:v>Jan 30 2023</c:v>
                </c:pt>
                <c:pt idx="21">
                  <c:v>Jan 31 2023</c:v>
                </c:pt>
                <c:pt idx="22">
                  <c:v>Feb 01 2023</c:v>
                </c:pt>
                <c:pt idx="23">
                  <c:v>Feb 02 2023</c:v>
                </c:pt>
                <c:pt idx="24">
                  <c:v>Feb 03 2023</c:v>
                </c:pt>
                <c:pt idx="25">
                  <c:v>Feb 06 2023</c:v>
                </c:pt>
                <c:pt idx="26">
                  <c:v>Feb 07 2023</c:v>
                </c:pt>
                <c:pt idx="27">
                  <c:v>Feb 08 2023</c:v>
                </c:pt>
                <c:pt idx="28">
                  <c:v>Feb 09 2023</c:v>
                </c:pt>
                <c:pt idx="29">
                  <c:v>Feb 10 2023</c:v>
                </c:pt>
                <c:pt idx="30">
                  <c:v>Feb 13 2023</c:v>
                </c:pt>
                <c:pt idx="31">
                  <c:v>Feb 14 2023</c:v>
                </c:pt>
                <c:pt idx="32">
                  <c:v>Feb 15 2023</c:v>
                </c:pt>
                <c:pt idx="33">
                  <c:v>Feb 16 2023</c:v>
                </c:pt>
                <c:pt idx="34">
                  <c:v>Feb 17 2023</c:v>
                </c:pt>
                <c:pt idx="35">
                  <c:v>Feb 20 2023</c:v>
                </c:pt>
                <c:pt idx="36">
                  <c:v>Feb 21 2023</c:v>
                </c:pt>
                <c:pt idx="37">
                  <c:v>Feb 22 2023</c:v>
                </c:pt>
                <c:pt idx="38">
                  <c:v>Feb 23 2023</c:v>
                </c:pt>
                <c:pt idx="39">
                  <c:v>Feb 24 2023</c:v>
                </c:pt>
                <c:pt idx="40">
                  <c:v>Feb 27 2023</c:v>
                </c:pt>
                <c:pt idx="41">
                  <c:v>Feb 28 2023</c:v>
                </c:pt>
                <c:pt idx="42">
                  <c:v>Mar 01 2023</c:v>
                </c:pt>
                <c:pt idx="43">
                  <c:v>Mar 02 2023</c:v>
                </c:pt>
                <c:pt idx="44">
                  <c:v>Mar 03 2023</c:v>
                </c:pt>
                <c:pt idx="45">
                  <c:v>Mar 06 2023</c:v>
                </c:pt>
                <c:pt idx="46">
                  <c:v>Mar 07 2023</c:v>
                </c:pt>
                <c:pt idx="47">
                  <c:v>Mar 08 2023</c:v>
                </c:pt>
                <c:pt idx="48">
                  <c:v>Mar 09 2023</c:v>
                </c:pt>
                <c:pt idx="49">
                  <c:v>Mar 10 2023</c:v>
                </c:pt>
                <c:pt idx="50">
                  <c:v>Mar 13 2023</c:v>
                </c:pt>
                <c:pt idx="51">
                  <c:v>Mar 14 2023</c:v>
                </c:pt>
                <c:pt idx="52">
                  <c:v>Mar 15 2023</c:v>
                </c:pt>
                <c:pt idx="53">
                  <c:v>Mar 16 2023</c:v>
                </c:pt>
                <c:pt idx="54">
                  <c:v>Mar 17 2023</c:v>
                </c:pt>
                <c:pt idx="55">
                  <c:v>Mar 20 2023</c:v>
                </c:pt>
                <c:pt idx="56">
                  <c:v>Mar 21 2023</c:v>
                </c:pt>
                <c:pt idx="57">
                  <c:v>Mar 22 2023</c:v>
                </c:pt>
                <c:pt idx="58">
                  <c:v>Mar 23 2023</c:v>
                </c:pt>
                <c:pt idx="59">
                  <c:v>Mar 24 2023</c:v>
                </c:pt>
                <c:pt idx="60">
                  <c:v>Mar 27 2023</c:v>
                </c:pt>
                <c:pt idx="61">
                  <c:v>Mar 28 2023</c:v>
                </c:pt>
                <c:pt idx="62">
                  <c:v>Mar 29 2023</c:v>
                </c:pt>
                <c:pt idx="63">
                  <c:v>Mar 30 2023</c:v>
                </c:pt>
                <c:pt idx="64">
                  <c:v>Mar 31 2023</c:v>
                </c:pt>
                <c:pt idx="65">
                  <c:v>Apr 03 2023</c:v>
                </c:pt>
                <c:pt idx="66">
                  <c:v>Apr 04 2023</c:v>
                </c:pt>
                <c:pt idx="67">
                  <c:v>Apr 05 2023</c:v>
                </c:pt>
                <c:pt idx="68">
                  <c:v>Apr 06 2023</c:v>
                </c:pt>
                <c:pt idx="69">
                  <c:v>Apr 07 2023</c:v>
                </c:pt>
                <c:pt idx="70">
                  <c:v>Apr 10 2023</c:v>
                </c:pt>
                <c:pt idx="71">
                  <c:v>Apr 11 2023</c:v>
                </c:pt>
                <c:pt idx="72">
                  <c:v>Apr 12 2023</c:v>
                </c:pt>
                <c:pt idx="73">
                  <c:v>Apr 13 2023</c:v>
                </c:pt>
                <c:pt idx="74">
                  <c:v>Apr 14 2023</c:v>
                </c:pt>
                <c:pt idx="75">
                  <c:v>Apr 17 2023</c:v>
                </c:pt>
                <c:pt idx="76">
                  <c:v>Apr 18 2023</c:v>
                </c:pt>
                <c:pt idx="77">
                  <c:v>Apr 19 2023</c:v>
                </c:pt>
                <c:pt idx="78">
                  <c:v>Apr 20 2023</c:v>
                </c:pt>
                <c:pt idx="79">
                  <c:v>Apr 21 2023</c:v>
                </c:pt>
                <c:pt idx="80">
                  <c:v>Apr 24 2023</c:v>
                </c:pt>
                <c:pt idx="81">
                  <c:v>Apr 25 2023</c:v>
                </c:pt>
                <c:pt idx="82">
                  <c:v>Apr 26 2023</c:v>
                </c:pt>
                <c:pt idx="83">
                  <c:v>Apr 27 2023</c:v>
                </c:pt>
                <c:pt idx="84">
                  <c:v>Apr 28 2023</c:v>
                </c:pt>
                <c:pt idx="85">
                  <c:v>May 01 2023</c:v>
                </c:pt>
                <c:pt idx="86">
                  <c:v>May 02 2023</c:v>
                </c:pt>
                <c:pt idx="87">
                  <c:v>May 03 2023</c:v>
                </c:pt>
                <c:pt idx="88">
                  <c:v>May 04 2023</c:v>
                </c:pt>
                <c:pt idx="89">
                  <c:v>May 05 2023</c:v>
                </c:pt>
                <c:pt idx="90">
                  <c:v>May 08 2023</c:v>
                </c:pt>
                <c:pt idx="91">
                  <c:v>May 09 2023</c:v>
                </c:pt>
                <c:pt idx="92">
                  <c:v>May 10 2023</c:v>
                </c:pt>
                <c:pt idx="93">
                  <c:v>May 11 2023</c:v>
                </c:pt>
                <c:pt idx="94">
                  <c:v>May 12 2023</c:v>
                </c:pt>
                <c:pt idx="95">
                  <c:v>May 15 2023</c:v>
                </c:pt>
                <c:pt idx="96">
                  <c:v>May 16 2023</c:v>
                </c:pt>
                <c:pt idx="97">
                  <c:v>May 17 2023</c:v>
                </c:pt>
                <c:pt idx="98">
                  <c:v>May 18 2023</c:v>
                </c:pt>
                <c:pt idx="99">
                  <c:v>May 19 2023</c:v>
                </c:pt>
                <c:pt idx="100">
                  <c:v>May 22 2023</c:v>
                </c:pt>
                <c:pt idx="101">
                  <c:v>May 23 2023</c:v>
                </c:pt>
                <c:pt idx="102">
                  <c:v>May 24 2023</c:v>
                </c:pt>
                <c:pt idx="103">
                  <c:v>May 25 2023</c:v>
                </c:pt>
                <c:pt idx="104">
                  <c:v>May 26 2023</c:v>
                </c:pt>
                <c:pt idx="105">
                  <c:v>May 29 2023</c:v>
                </c:pt>
                <c:pt idx="106">
                  <c:v>May 30 2023</c:v>
                </c:pt>
                <c:pt idx="107">
                  <c:v>May 31 2023</c:v>
                </c:pt>
                <c:pt idx="108">
                  <c:v>Jun 01 2023</c:v>
                </c:pt>
                <c:pt idx="109">
                  <c:v>Jun 02 2023</c:v>
                </c:pt>
                <c:pt idx="110">
                  <c:v>Jun 05 2023</c:v>
                </c:pt>
                <c:pt idx="111">
                  <c:v>Jun 06 2023</c:v>
                </c:pt>
                <c:pt idx="112">
                  <c:v>Jun 07 2023</c:v>
                </c:pt>
                <c:pt idx="113">
                  <c:v>Jun 08 2023</c:v>
                </c:pt>
                <c:pt idx="114">
                  <c:v>Jun 09 2023</c:v>
                </c:pt>
                <c:pt idx="115">
                  <c:v>Jun 12 2023</c:v>
                </c:pt>
                <c:pt idx="116">
                  <c:v>Jun 13 2023</c:v>
                </c:pt>
                <c:pt idx="117">
                  <c:v>Jun 14 2023</c:v>
                </c:pt>
                <c:pt idx="118">
                  <c:v>Jun 15 2023</c:v>
                </c:pt>
                <c:pt idx="119">
                  <c:v>Jun 16 2023</c:v>
                </c:pt>
                <c:pt idx="120">
                  <c:v>Jun 19 2023</c:v>
                </c:pt>
                <c:pt idx="121">
                  <c:v>Jun 20 2023</c:v>
                </c:pt>
                <c:pt idx="122">
                  <c:v>Jun 21 2023</c:v>
                </c:pt>
                <c:pt idx="123">
                  <c:v>Jun 22 2023</c:v>
                </c:pt>
                <c:pt idx="124">
                  <c:v>Jun 23 2023</c:v>
                </c:pt>
                <c:pt idx="125">
                  <c:v>Jun 26 2023</c:v>
                </c:pt>
                <c:pt idx="126">
                  <c:v>Jun 27 2023</c:v>
                </c:pt>
                <c:pt idx="127">
                  <c:v>Jun 28 2023</c:v>
                </c:pt>
                <c:pt idx="128">
                  <c:v>Jun 29 2023</c:v>
                </c:pt>
                <c:pt idx="129">
                  <c:v>Jun 30 2023</c:v>
                </c:pt>
                <c:pt idx="130">
                  <c:v>Jul 03 2023</c:v>
                </c:pt>
                <c:pt idx="131">
                  <c:v>Jul 04 2023</c:v>
                </c:pt>
                <c:pt idx="132">
                  <c:v>Jul 05 2023</c:v>
                </c:pt>
                <c:pt idx="133">
                  <c:v>Jul 06 2023</c:v>
                </c:pt>
                <c:pt idx="134">
                  <c:v>Jul 07 2023</c:v>
                </c:pt>
                <c:pt idx="135">
                  <c:v>Jul 10 2023</c:v>
                </c:pt>
                <c:pt idx="136">
                  <c:v>Jul 11 2023</c:v>
                </c:pt>
                <c:pt idx="137">
                  <c:v>Jul 12 2023</c:v>
                </c:pt>
                <c:pt idx="138">
                  <c:v>Jul 13 2023</c:v>
                </c:pt>
                <c:pt idx="139">
                  <c:v>Jul 14 2023</c:v>
                </c:pt>
                <c:pt idx="140">
                  <c:v>Jul 17 2023</c:v>
                </c:pt>
                <c:pt idx="141">
                  <c:v>Jul 18 2023</c:v>
                </c:pt>
                <c:pt idx="142">
                  <c:v>Jul 19 2023</c:v>
                </c:pt>
                <c:pt idx="143">
                  <c:v>Jul 20 2023</c:v>
                </c:pt>
                <c:pt idx="144">
                  <c:v>Jul 21 2023</c:v>
                </c:pt>
                <c:pt idx="145">
                  <c:v>Jul 24 2023</c:v>
                </c:pt>
                <c:pt idx="146">
                  <c:v>Jul 25 2023</c:v>
                </c:pt>
                <c:pt idx="147">
                  <c:v>Jul 26 2023</c:v>
                </c:pt>
                <c:pt idx="148">
                  <c:v>Jul 27 2023</c:v>
                </c:pt>
                <c:pt idx="149">
                  <c:v>Jul 28 2023</c:v>
                </c:pt>
                <c:pt idx="150">
                  <c:v>Jul 31 2023</c:v>
                </c:pt>
                <c:pt idx="151">
                  <c:v>Aug 01 2023</c:v>
                </c:pt>
                <c:pt idx="152">
                  <c:v>Aug 02 2023</c:v>
                </c:pt>
                <c:pt idx="153">
                  <c:v>Aug 03 2023</c:v>
                </c:pt>
                <c:pt idx="154">
                  <c:v>Aug 04 2023</c:v>
                </c:pt>
                <c:pt idx="155">
                  <c:v>Aug 07 2023</c:v>
                </c:pt>
                <c:pt idx="156">
                  <c:v>Aug 08 2023</c:v>
                </c:pt>
                <c:pt idx="157">
                  <c:v>Aug 09 2023</c:v>
                </c:pt>
                <c:pt idx="158">
                  <c:v>Aug 10 2023</c:v>
                </c:pt>
                <c:pt idx="159">
                  <c:v>Aug 11 2023</c:v>
                </c:pt>
                <c:pt idx="160">
                  <c:v>Aug 14 2023</c:v>
                </c:pt>
                <c:pt idx="161">
                  <c:v>Aug 15 2023</c:v>
                </c:pt>
                <c:pt idx="162">
                  <c:v>Aug 16 2023</c:v>
                </c:pt>
                <c:pt idx="163">
                  <c:v>Aug 17 2023</c:v>
                </c:pt>
                <c:pt idx="164">
                  <c:v>Aug 18 2023</c:v>
                </c:pt>
                <c:pt idx="165">
                  <c:v>Aug 21 2023</c:v>
                </c:pt>
                <c:pt idx="166">
                  <c:v>Aug 22 2023</c:v>
                </c:pt>
                <c:pt idx="167">
                  <c:v>Aug 23 2023</c:v>
                </c:pt>
                <c:pt idx="168">
                  <c:v>Aug 24 2023</c:v>
                </c:pt>
                <c:pt idx="169">
                  <c:v>Aug 25 2023</c:v>
                </c:pt>
                <c:pt idx="170">
                  <c:v>Aug 28 2023</c:v>
                </c:pt>
                <c:pt idx="171">
                  <c:v>Aug 29 2023</c:v>
                </c:pt>
                <c:pt idx="172">
                  <c:v>Aug 30 2023</c:v>
                </c:pt>
                <c:pt idx="173">
                  <c:v>Aug 31 2023</c:v>
                </c:pt>
                <c:pt idx="174">
                  <c:v>Sep 01 2023</c:v>
                </c:pt>
                <c:pt idx="175">
                  <c:v>Sep 04 2023</c:v>
                </c:pt>
                <c:pt idx="176">
                  <c:v>Sep 05 2023</c:v>
                </c:pt>
                <c:pt idx="177">
                  <c:v>Sep 06 2023</c:v>
                </c:pt>
                <c:pt idx="178">
                  <c:v>Sep 07 2023</c:v>
                </c:pt>
                <c:pt idx="179">
                  <c:v>Sep 08 2023</c:v>
                </c:pt>
                <c:pt idx="180">
                  <c:v>Sep 11 2023</c:v>
                </c:pt>
                <c:pt idx="181">
                  <c:v>Sep 12 2023</c:v>
                </c:pt>
                <c:pt idx="182">
                  <c:v>Sep 13 2023</c:v>
                </c:pt>
                <c:pt idx="183">
                  <c:v>Sep 14 2023</c:v>
                </c:pt>
                <c:pt idx="184">
                  <c:v>Sep 15 2023</c:v>
                </c:pt>
                <c:pt idx="185">
                  <c:v>Sep 18 2023</c:v>
                </c:pt>
                <c:pt idx="186">
                  <c:v>Sep 19 2023</c:v>
                </c:pt>
                <c:pt idx="187">
                  <c:v>Sep 20 2023</c:v>
                </c:pt>
                <c:pt idx="188">
                  <c:v>Sep 21 2023</c:v>
                </c:pt>
                <c:pt idx="189">
                  <c:v>Sep 22 2023</c:v>
                </c:pt>
                <c:pt idx="190">
                  <c:v>Sep 25 2023</c:v>
                </c:pt>
                <c:pt idx="191">
                  <c:v>Sep 26 2023</c:v>
                </c:pt>
                <c:pt idx="192">
                  <c:v>Sep 27 2023</c:v>
                </c:pt>
                <c:pt idx="193">
                  <c:v>Sep 28 2023</c:v>
                </c:pt>
                <c:pt idx="194">
                  <c:v>Sep 29 2023</c:v>
                </c:pt>
                <c:pt idx="195">
                  <c:v>Oct 02 2023</c:v>
                </c:pt>
                <c:pt idx="196">
                  <c:v>Oct 03 2023</c:v>
                </c:pt>
                <c:pt idx="197">
                  <c:v>Oct 04 2023</c:v>
                </c:pt>
                <c:pt idx="198">
                  <c:v>Oct 05 2023</c:v>
                </c:pt>
                <c:pt idx="199">
                  <c:v>Oct 06 2023</c:v>
                </c:pt>
                <c:pt idx="200">
                  <c:v>Oct 09 2023</c:v>
                </c:pt>
                <c:pt idx="201">
                  <c:v>Oct 10 2023</c:v>
                </c:pt>
                <c:pt idx="202">
                  <c:v>Oct 11 2023</c:v>
                </c:pt>
                <c:pt idx="203">
                  <c:v>Oct 12 2023</c:v>
                </c:pt>
                <c:pt idx="204">
                  <c:v>Oct 13 2023</c:v>
                </c:pt>
                <c:pt idx="205">
                  <c:v>Oct 16 2023</c:v>
                </c:pt>
                <c:pt idx="206">
                  <c:v>Oct 17 2023</c:v>
                </c:pt>
                <c:pt idx="207">
                  <c:v>Oct 18 2023</c:v>
                </c:pt>
                <c:pt idx="208">
                  <c:v>Oct 19 2023</c:v>
                </c:pt>
                <c:pt idx="209">
                  <c:v>Oct 20 2023</c:v>
                </c:pt>
                <c:pt idx="210">
                  <c:v>Oct 23 2023</c:v>
                </c:pt>
                <c:pt idx="211">
                  <c:v>Oct 24 2023</c:v>
                </c:pt>
                <c:pt idx="212">
                  <c:v>Oct 25 2023</c:v>
                </c:pt>
                <c:pt idx="213">
                  <c:v>Oct 26 2023</c:v>
                </c:pt>
                <c:pt idx="214">
                  <c:v>Oct 27 2023</c:v>
                </c:pt>
                <c:pt idx="215">
                  <c:v>Oct 30 2023</c:v>
                </c:pt>
                <c:pt idx="216">
                  <c:v>Oct 31 2023</c:v>
                </c:pt>
                <c:pt idx="217">
                  <c:v>Nov 01 2023</c:v>
                </c:pt>
                <c:pt idx="218">
                  <c:v>Nov 02 2023</c:v>
                </c:pt>
                <c:pt idx="219">
                  <c:v>Nov 03 2023</c:v>
                </c:pt>
                <c:pt idx="220">
                  <c:v>Nov 06 2023</c:v>
                </c:pt>
                <c:pt idx="221">
                  <c:v>Nov 07 2023</c:v>
                </c:pt>
                <c:pt idx="222">
                  <c:v>Nov 08 2023</c:v>
                </c:pt>
                <c:pt idx="223">
                  <c:v>Nov 09 2023</c:v>
                </c:pt>
                <c:pt idx="224">
                  <c:v>Nov 10 2023</c:v>
                </c:pt>
                <c:pt idx="225">
                  <c:v>Nov 13 2023</c:v>
                </c:pt>
                <c:pt idx="226">
                  <c:v>Nov 14 2023</c:v>
                </c:pt>
                <c:pt idx="227">
                  <c:v>Nov 15 2023</c:v>
                </c:pt>
                <c:pt idx="228">
                  <c:v>Nov 16 2023</c:v>
                </c:pt>
                <c:pt idx="229">
                  <c:v>Nov 17 2023</c:v>
                </c:pt>
                <c:pt idx="230">
                  <c:v>Nov 20 2023</c:v>
                </c:pt>
                <c:pt idx="231">
                  <c:v>Nov 21 2023</c:v>
                </c:pt>
                <c:pt idx="232">
                  <c:v>Nov 22 2023</c:v>
                </c:pt>
                <c:pt idx="233">
                  <c:v>Nov 23 2023</c:v>
                </c:pt>
                <c:pt idx="234">
                  <c:v>Nov 24 2023</c:v>
                </c:pt>
                <c:pt idx="235">
                  <c:v>Nov 27 2023</c:v>
                </c:pt>
                <c:pt idx="236">
                  <c:v>Nov 28 2023</c:v>
                </c:pt>
                <c:pt idx="237">
                  <c:v>Nov 29 2023</c:v>
                </c:pt>
                <c:pt idx="238">
                  <c:v>Nov 30 2023</c:v>
                </c:pt>
                <c:pt idx="239">
                  <c:v>Dec 01 2023</c:v>
                </c:pt>
                <c:pt idx="240">
                  <c:v>Dec 04 2023</c:v>
                </c:pt>
                <c:pt idx="241">
                  <c:v>Dec 05 2023</c:v>
                </c:pt>
                <c:pt idx="242">
                  <c:v>Dec 06 2023</c:v>
                </c:pt>
                <c:pt idx="243">
                  <c:v>Dec 07 2023</c:v>
                </c:pt>
                <c:pt idx="244">
                  <c:v>Dec 08 2023</c:v>
                </c:pt>
                <c:pt idx="245">
                  <c:v>Dec 11 2023</c:v>
                </c:pt>
                <c:pt idx="246">
                  <c:v>Dec 12 2023</c:v>
                </c:pt>
                <c:pt idx="247">
                  <c:v>Dec 13 2023</c:v>
                </c:pt>
                <c:pt idx="248">
                  <c:v>Dec 14 2023</c:v>
                </c:pt>
                <c:pt idx="249">
                  <c:v>Dec 15 2023</c:v>
                </c:pt>
                <c:pt idx="250">
                  <c:v>Dec 18 2023</c:v>
                </c:pt>
                <c:pt idx="251">
                  <c:v>Dec 19 2023</c:v>
                </c:pt>
                <c:pt idx="252">
                  <c:v>Dec 20 2023</c:v>
                </c:pt>
                <c:pt idx="253">
                  <c:v>Dec 21 2023</c:v>
                </c:pt>
                <c:pt idx="254">
                  <c:v>Dec 22 2023</c:v>
                </c:pt>
                <c:pt idx="255">
                  <c:v>Dec 25 2023</c:v>
                </c:pt>
                <c:pt idx="256">
                  <c:v>Dec 26 2023</c:v>
                </c:pt>
                <c:pt idx="257">
                  <c:v>Dec 27 2023</c:v>
                </c:pt>
                <c:pt idx="258">
                  <c:v>Dec 28 2023</c:v>
                </c:pt>
                <c:pt idx="259">
                  <c:v>Dec 29 2023</c:v>
                </c:pt>
                <c:pt idx="260">
                  <c:v>Jan 01 2024</c:v>
                </c:pt>
                <c:pt idx="261">
                  <c:v>Jan 02 2024</c:v>
                </c:pt>
                <c:pt idx="262">
                  <c:v>Jan 03 2024</c:v>
                </c:pt>
                <c:pt idx="263">
                  <c:v>Jan 04 2024</c:v>
                </c:pt>
                <c:pt idx="264">
                  <c:v>Jan 05 2024</c:v>
                </c:pt>
              </c:strCache>
            </c:strRef>
          </c:cat>
          <c:val>
            <c:numRef>
              <c:f>Sheet1!$B$2:$B$266</c:f>
              <c:numCache>
                <c:formatCode>General</c:formatCode>
                <c:ptCount val="265"/>
                <c:pt idx="0">
                  <c:v>0</c:v>
                </c:pt>
                <c:pt idx="1">
                  <c:v>3.79</c:v>
                </c:pt>
                <c:pt idx="2">
                  <c:v>3.69</c:v>
                </c:pt>
                <c:pt idx="3">
                  <c:v>3.71</c:v>
                </c:pt>
                <c:pt idx="4">
                  <c:v>3.55</c:v>
                </c:pt>
                <c:pt idx="5">
                  <c:v>3.53</c:v>
                </c:pt>
                <c:pt idx="6">
                  <c:v>3.61</c:v>
                </c:pt>
                <c:pt idx="7">
                  <c:v>3.54</c:v>
                </c:pt>
                <c:pt idx="8">
                  <c:v>3.43</c:v>
                </c:pt>
                <c:pt idx="9">
                  <c:v>3.49</c:v>
                </c:pt>
                <c:pt idx="10">
                  <c:v>0</c:v>
                </c:pt>
                <c:pt idx="11">
                  <c:v>3.53</c:v>
                </c:pt>
                <c:pt idx="12">
                  <c:v>3.37</c:v>
                </c:pt>
                <c:pt idx="13">
                  <c:v>3.39</c:v>
                </c:pt>
                <c:pt idx="14">
                  <c:v>3.48</c:v>
                </c:pt>
                <c:pt idx="15">
                  <c:v>3.52</c:v>
                </c:pt>
                <c:pt idx="16">
                  <c:v>3.46</c:v>
                </c:pt>
                <c:pt idx="17">
                  <c:v>3.46</c:v>
                </c:pt>
                <c:pt idx="18">
                  <c:v>3.49</c:v>
                </c:pt>
                <c:pt idx="19">
                  <c:v>3.52</c:v>
                </c:pt>
                <c:pt idx="20">
                  <c:v>3.55</c:v>
                </c:pt>
                <c:pt idx="21">
                  <c:v>3.52</c:v>
                </c:pt>
                <c:pt idx="22">
                  <c:v>3.39</c:v>
                </c:pt>
                <c:pt idx="23">
                  <c:v>3.4</c:v>
                </c:pt>
                <c:pt idx="24">
                  <c:v>3.53</c:v>
                </c:pt>
                <c:pt idx="25">
                  <c:v>3.63</c:v>
                </c:pt>
                <c:pt idx="26">
                  <c:v>3.67</c:v>
                </c:pt>
                <c:pt idx="27">
                  <c:v>3.63</c:v>
                </c:pt>
                <c:pt idx="28">
                  <c:v>3.67</c:v>
                </c:pt>
                <c:pt idx="29">
                  <c:v>3.74</c:v>
                </c:pt>
                <c:pt idx="30">
                  <c:v>3.72</c:v>
                </c:pt>
                <c:pt idx="31">
                  <c:v>3.77</c:v>
                </c:pt>
                <c:pt idx="32">
                  <c:v>3.81</c:v>
                </c:pt>
                <c:pt idx="33">
                  <c:v>3.86</c:v>
                </c:pt>
                <c:pt idx="34">
                  <c:v>3.82</c:v>
                </c:pt>
                <c:pt idx="35">
                  <c:v>0</c:v>
                </c:pt>
                <c:pt idx="36">
                  <c:v>3.95</c:v>
                </c:pt>
                <c:pt idx="37">
                  <c:v>3.93</c:v>
                </c:pt>
                <c:pt idx="38">
                  <c:v>3.88</c:v>
                </c:pt>
                <c:pt idx="39">
                  <c:v>3.95</c:v>
                </c:pt>
                <c:pt idx="40">
                  <c:v>3.92</c:v>
                </c:pt>
                <c:pt idx="41">
                  <c:v>3.92</c:v>
                </c:pt>
                <c:pt idx="42">
                  <c:v>4.01</c:v>
                </c:pt>
                <c:pt idx="43">
                  <c:v>4.08</c:v>
                </c:pt>
                <c:pt idx="44">
                  <c:v>3.97</c:v>
                </c:pt>
                <c:pt idx="45">
                  <c:v>3.98</c:v>
                </c:pt>
                <c:pt idx="46">
                  <c:v>3.97</c:v>
                </c:pt>
                <c:pt idx="47">
                  <c:v>3.98</c:v>
                </c:pt>
                <c:pt idx="48">
                  <c:v>3.93</c:v>
                </c:pt>
                <c:pt idx="49">
                  <c:v>3.7</c:v>
                </c:pt>
                <c:pt idx="50">
                  <c:v>3.55</c:v>
                </c:pt>
                <c:pt idx="51">
                  <c:v>3.64</c:v>
                </c:pt>
                <c:pt idx="52">
                  <c:v>3.51</c:v>
                </c:pt>
                <c:pt idx="53">
                  <c:v>3.56</c:v>
                </c:pt>
                <c:pt idx="54">
                  <c:v>3.39</c:v>
                </c:pt>
                <c:pt idx="55">
                  <c:v>3.47</c:v>
                </c:pt>
                <c:pt idx="56">
                  <c:v>3.59</c:v>
                </c:pt>
                <c:pt idx="57">
                  <c:v>3.48</c:v>
                </c:pt>
                <c:pt idx="58">
                  <c:v>3.38</c:v>
                </c:pt>
                <c:pt idx="59">
                  <c:v>3.38</c:v>
                </c:pt>
                <c:pt idx="60">
                  <c:v>3.53</c:v>
                </c:pt>
                <c:pt idx="61">
                  <c:v>3.55</c:v>
                </c:pt>
                <c:pt idx="62">
                  <c:v>3.57</c:v>
                </c:pt>
                <c:pt idx="63">
                  <c:v>3.55</c:v>
                </c:pt>
                <c:pt idx="64">
                  <c:v>3.48</c:v>
                </c:pt>
                <c:pt idx="65">
                  <c:v>3.43</c:v>
                </c:pt>
                <c:pt idx="66">
                  <c:v>3.35</c:v>
                </c:pt>
                <c:pt idx="67">
                  <c:v>3.3</c:v>
                </c:pt>
                <c:pt idx="68">
                  <c:v>3.3</c:v>
                </c:pt>
                <c:pt idx="69">
                  <c:v>3.39</c:v>
                </c:pt>
                <c:pt idx="70">
                  <c:v>3.41</c:v>
                </c:pt>
                <c:pt idx="71">
                  <c:v>3.43</c:v>
                </c:pt>
                <c:pt idx="72">
                  <c:v>3.41</c:v>
                </c:pt>
                <c:pt idx="73">
                  <c:v>3.45</c:v>
                </c:pt>
                <c:pt idx="74">
                  <c:v>3.52</c:v>
                </c:pt>
                <c:pt idx="75">
                  <c:v>3.6</c:v>
                </c:pt>
                <c:pt idx="76">
                  <c:v>3.58</c:v>
                </c:pt>
                <c:pt idx="77">
                  <c:v>3.6</c:v>
                </c:pt>
                <c:pt idx="78">
                  <c:v>3.54</c:v>
                </c:pt>
                <c:pt idx="79">
                  <c:v>3.57</c:v>
                </c:pt>
                <c:pt idx="80">
                  <c:v>3.52</c:v>
                </c:pt>
                <c:pt idx="81">
                  <c:v>3.4</c:v>
                </c:pt>
                <c:pt idx="82">
                  <c:v>3.43</c:v>
                </c:pt>
                <c:pt idx="83">
                  <c:v>3.53</c:v>
                </c:pt>
                <c:pt idx="84">
                  <c:v>3.44</c:v>
                </c:pt>
                <c:pt idx="85">
                  <c:v>3.59</c:v>
                </c:pt>
                <c:pt idx="86">
                  <c:v>3.44</c:v>
                </c:pt>
                <c:pt idx="87">
                  <c:v>3.38</c:v>
                </c:pt>
                <c:pt idx="88">
                  <c:v>3.37</c:v>
                </c:pt>
                <c:pt idx="89">
                  <c:v>3.44</c:v>
                </c:pt>
                <c:pt idx="90">
                  <c:v>3.52</c:v>
                </c:pt>
                <c:pt idx="91">
                  <c:v>3.53</c:v>
                </c:pt>
                <c:pt idx="92">
                  <c:v>3.43</c:v>
                </c:pt>
                <c:pt idx="93">
                  <c:v>3.39</c:v>
                </c:pt>
                <c:pt idx="94">
                  <c:v>3.46</c:v>
                </c:pt>
                <c:pt idx="95">
                  <c:v>3.5</c:v>
                </c:pt>
                <c:pt idx="96">
                  <c:v>3.54</c:v>
                </c:pt>
                <c:pt idx="97">
                  <c:v>3.57</c:v>
                </c:pt>
                <c:pt idx="98">
                  <c:v>3.65</c:v>
                </c:pt>
                <c:pt idx="99">
                  <c:v>3.7</c:v>
                </c:pt>
                <c:pt idx="100">
                  <c:v>3.72</c:v>
                </c:pt>
                <c:pt idx="101">
                  <c:v>3.7</c:v>
                </c:pt>
                <c:pt idx="102">
                  <c:v>3.73</c:v>
                </c:pt>
                <c:pt idx="103">
                  <c:v>3.83</c:v>
                </c:pt>
                <c:pt idx="104">
                  <c:v>3.8</c:v>
                </c:pt>
                <c:pt idx="105">
                  <c:v>0</c:v>
                </c:pt>
                <c:pt idx="106">
                  <c:v>3.69</c:v>
                </c:pt>
                <c:pt idx="107">
                  <c:v>3.64</c:v>
                </c:pt>
                <c:pt idx="108">
                  <c:v>3.61</c:v>
                </c:pt>
                <c:pt idx="109">
                  <c:v>3.69</c:v>
                </c:pt>
                <c:pt idx="110">
                  <c:v>3.69</c:v>
                </c:pt>
                <c:pt idx="111">
                  <c:v>3.7</c:v>
                </c:pt>
                <c:pt idx="112">
                  <c:v>3.79</c:v>
                </c:pt>
                <c:pt idx="113">
                  <c:v>3.73</c:v>
                </c:pt>
                <c:pt idx="114">
                  <c:v>3.75</c:v>
                </c:pt>
                <c:pt idx="115">
                  <c:v>3.73</c:v>
                </c:pt>
                <c:pt idx="116">
                  <c:v>3.84</c:v>
                </c:pt>
                <c:pt idx="117">
                  <c:v>3.83</c:v>
                </c:pt>
                <c:pt idx="118">
                  <c:v>3.72</c:v>
                </c:pt>
                <c:pt idx="119">
                  <c:v>3.77</c:v>
                </c:pt>
                <c:pt idx="120">
                  <c:v>0</c:v>
                </c:pt>
                <c:pt idx="121">
                  <c:v>3.74</c:v>
                </c:pt>
                <c:pt idx="122">
                  <c:v>3.72</c:v>
                </c:pt>
                <c:pt idx="123">
                  <c:v>3.8</c:v>
                </c:pt>
                <c:pt idx="124">
                  <c:v>3.74</c:v>
                </c:pt>
                <c:pt idx="125">
                  <c:v>3.72</c:v>
                </c:pt>
                <c:pt idx="126">
                  <c:v>3.77</c:v>
                </c:pt>
                <c:pt idx="127">
                  <c:v>3.71</c:v>
                </c:pt>
                <c:pt idx="128">
                  <c:v>3.85</c:v>
                </c:pt>
                <c:pt idx="129">
                  <c:v>3.81</c:v>
                </c:pt>
                <c:pt idx="130">
                  <c:v>3.86</c:v>
                </c:pt>
                <c:pt idx="131">
                  <c:v>0</c:v>
                </c:pt>
                <c:pt idx="132">
                  <c:v>3.95</c:v>
                </c:pt>
                <c:pt idx="133">
                  <c:v>4.05</c:v>
                </c:pt>
                <c:pt idx="134">
                  <c:v>4.0599999999999996</c:v>
                </c:pt>
                <c:pt idx="135">
                  <c:v>4.01</c:v>
                </c:pt>
                <c:pt idx="136">
                  <c:v>3.99</c:v>
                </c:pt>
                <c:pt idx="137">
                  <c:v>3.86</c:v>
                </c:pt>
                <c:pt idx="138">
                  <c:v>3.76</c:v>
                </c:pt>
                <c:pt idx="139">
                  <c:v>3.83</c:v>
                </c:pt>
                <c:pt idx="140">
                  <c:v>3.81</c:v>
                </c:pt>
                <c:pt idx="141">
                  <c:v>3.8</c:v>
                </c:pt>
                <c:pt idx="142">
                  <c:v>3.75</c:v>
                </c:pt>
                <c:pt idx="143">
                  <c:v>3.85</c:v>
                </c:pt>
                <c:pt idx="144">
                  <c:v>3.84</c:v>
                </c:pt>
                <c:pt idx="145">
                  <c:v>3.86</c:v>
                </c:pt>
                <c:pt idx="146">
                  <c:v>3.91</c:v>
                </c:pt>
                <c:pt idx="147">
                  <c:v>3.86</c:v>
                </c:pt>
                <c:pt idx="148">
                  <c:v>4.01</c:v>
                </c:pt>
                <c:pt idx="149">
                  <c:v>3.96</c:v>
                </c:pt>
                <c:pt idx="150">
                  <c:v>3.97</c:v>
                </c:pt>
                <c:pt idx="151">
                  <c:v>4.05</c:v>
                </c:pt>
                <c:pt idx="152">
                  <c:v>4.08</c:v>
                </c:pt>
                <c:pt idx="153">
                  <c:v>4.2</c:v>
                </c:pt>
                <c:pt idx="154">
                  <c:v>4.05</c:v>
                </c:pt>
                <c:pt idx="155">
                  <c:v>4.09</c:v>
                </c:pt>
                <c:pt idx="156">
                  <c:v>4.0199999999999996</c:v>
                </c:pt>
                <c:pt idx="157">
                  <c:v>4</c:v>
                </c:pt>
                <c:pt idx="158">
                  <c:v>4.09</c:v>
                </c:pt>
                <c:pt idx="159">
                  <c:v>4.16</c:v>
                </c:pt>
                <c:pt idx="160">
                  <c:v>4.1900000000000004</c:v>
                </c:pt>
                <c:pt idx="161">
                  <c:v>4.21</c:v>
                </c:pt>
                <c:pt idx="162">
                  <c:v>4.28</c:v>
                </c:pt>
                <c:pt idx="163">
                  <c:v>4.3</c:v>
                </c:pt>
                <c:pt idx="164">
                  <c:v>4.26</c:v>
                </c:pt>
                <c:pt idx="165">
                  <c:v>4.34</c:v>
                </c:pt>
                <c:pt idx="166">
                  <c:v>4.34</c:v>
                </c:pt>
                <c:pt idx="167">
                  <c:v>4.1900000000000004</c:v>
                </c:pt>
                <c:pt idx="168">
                  <c:v>4.2300000000000004</c:v>
                </c:pt>
                <c:pt idx="169">
                  <c:v>4.25</c:v>
                </c:pt>
                <c:pt idx="170">
                  <c:v>4.2</c:v>
                </c:pt>
                <c:pt idx="171">
                  <c:v>4.12</c:v>
                </c:pt>
                <c:pt idx="172">
                  <c:v>4.12</c:v>
                </c:pt>
                <c:pt idx="173">
                  <c:v>4.09</c:v>
                </c:pt>
                <c:pt idx="174">
                  <c:v>4.18</c:v>
                </c:pt>
                <c:pt idx="175">
                  <c:v>0</c:v>
                </c:pt>
                <c:pt idx="176">
                  <c:v>4.2699999999999996</c:v>
                </c:pt>
                <c:pt idx="177">
                  <c:v>4.3</c:v>
                </c:pt>
                <c:pt idx="178">
                  <c:v>4.2699999999999996</c:v>
                </c:pt>
                <c:pt idx="179">
                  <c:v>4.26</c:v>
                </c:pt>
                <c:pt idx="180">
                  <c:v>4.29</c:v>
                </c:pt>
                <c:pt idx="181">
                  <c:v>4.2699999999999996</c:v>
                </c:pt>
                <c:pt idx="182">
                  <c:v>4.25</c:v>
                </c:pt>
                <c:pt idx="183">
                  <c:v>4.29</c:v>
                </c:pt>
                <c:pt idx="184">
                  <c:v>4.33</c:v>
                </c:pt>
                <c:pt idx="185">
                  <c:v>4.32</c:v>
                </c:pt>
                <c:pt idx="186">
                  <c:v>4.37</c:v>
                </c:pt>
                <c:pt idx="187">
                  <c:v>4.3499999999999996</c:v>
                </c:pt>
                <c:pt idx="188">
                  <c:v>4.49</c:v>
                </c:pt>
                <c:pt idx="189">
                  <c:v>4.4400000000000004</c:v>
                </c:pt>
                <c:pt idx="190">
                  <c:v>4.55</c:v>
                </c:pt>
                <c:pt idx="191">
                  <c:v>4.5599999999999996</c:v>
                </c:pt>
                <c:pt idx="192">
                  <c:v>4.6100000000000003</c:v>
                </c:pt>
                <c:pt idx="193">
                  <c:v>4.59</c:v>
                </c:pt>
                <c:pt idx="194">
                  <c:v>4.59</c:v>
                </c:pt>
                <c:pt idx="195">
                  <c:v>4.6900000000000004</c:v>
                </c:pt>
                <c:pt idx="196">
                  <c:v>4.8099999999999996</c:v>
                </c:pt>
                <c:pt idx="197">
                  <c:v>4.7300000000000004</c:v>
                </c:pt>
                <c:pt idx="198">
                  <c:v>4.72</c:v>
                </c:pt>
                <c:pt idx="199">
                  <c:v>4.78</c:v>
                </c:pt>
                <c:pt idx="200">
                  <c:v>0</c:v>
                </c:pt>
                <c:pt idx="201">
                  <c:v>4.66</c:v>
                </c:pt>
                <c:pt idx="202">
                  <c:v>4.58</c:v>
                </c:pt>
                <c:pt idx="203">
                  <c:v>4.7</c:v>
                </c:pt>
                <c:pt idx="204">
                  <c:v>4.63</c:v>
                </c:pt>
                <c:pt idx="205">
                  <c:v>4.71</c:v>
                </c:pt>
                <c:pt idx="206">
                  <c:v>4.83</c:v>
                </c:pt>
                <c:pt idx="207">
                  <c:v>4.91</c:v>
                </c:pt>
                <c:pt idx="208">
                  <c:v>4.9800000000000004</c:v>
                </c:pt>
                <c:pt idx="209">
                  <c:v>4.93</c:v>
                </c:pt>
                <c:pt idx="210">
                  <c:v>4.8600000000000003</c:v>
                </c:pt>
                <c:pt idx="211">
                  <c:v>4.83</c:v>
                </c:pt>
                <c:pt idx="212">
                  <c:v>4.95</c:v>
                </c:pt>
                <c:pt idx="213">
                  <c:v>4.8600000000000003</c:v>
                </c:pt>
                <c:pt idx="214">
                  <c:v>4.84</c:v>
                </c:pt>
                <c:pt idx="215">
                  <c:v>4.88</c:v>
                </c:pt>
                <c:pt idx="216">
                  <c:v>4.88</c:v>
                </c:pt>
                <c:pt idx="217">
                  <c:v>4.7699999999999996</c:v>
                </c:pt>
                <c:pt idx="218">
                  <c:v>4.67</c:v>
                </c:pt>
                <c:pt idx="219">
                  <c:v>4.57</c:v>
                </c:pt>
                <c:pt idx="220">
                  <c:v>4.67</c:v>
                </c:pt>
                <c:pt idx="221">
                  <c:v>4.58</c:v>
                </c:pt>
                <c:pt idx="222">
                  <c:v>4.49</c:v>
                </c:pt>
                <c:pt idx="223">
                  <c:v>4.62</c:v>
                </c:pt>
                <c:pt idx="224">
                  <c:v>4.6100000000000003</c:v>
                </c:pt>
                <c:pt idx="225">
                  <c:v>4.63</c:v>
                </c:pt>
                <c:pt idx="226">
                  <c:v>4.4400000000000004</c:v>
                </c:pt>
                <c:pt idx="227">
                  <c:v>4.53</c:v>
                </c:pt>
                <c:pt idx="228">
                  <c:v>4.45</c:v>
                </c:pt>
                <c:pt idx="229">
                  <c:v>4.4400000000000004</c:v>
                </c:pt>
                <c:pt idx="230">
                  <c:v>4.42</c:v>
                </c:pt>
                <c:pt idx="231">
                  <c:v>4.41</c:v>
                </c:pt>
                <c:pt idx="232">
                  <c:v>4.42</c:v>
                </c:pt>
                <c:pt idx="233">
                  <c:v>0</c:v>
                </c:pt>
                <c:pt idx="234">
                  <c:v>4.47</c:v>
                </c:pt>
                <c:pt idx="235">
                  <c:v>4.3899999999999997</c:v>
                </c:pt>
                <c:pt idx="236">
                  <c:v>4.34</c:v>
                </c:pt>
                <c:pt idx="237">
                  <c:v>4.2699999999999996</c:v>
                </c:pt>
                <c:pt idx="238">
                  <c:v>4.37</c:v>
                </c:pt>
                <c:pt idx="239">
                  <c:v>4.22</c:v>
                </c:pt>
                <c:pt idx="240">
                  <c:v>4.28</c:v>
                </c:pt>
                <c:pt idx="241">
                  <c:v>4.18</c:v>
                </c:pt>
                <c:pt idx="242">
                  <c:v>4.12</c:v>
                </c:pt>
                <c:pt idx="243">
                  <c:v>4.1399999999999997</c:v>
                </c:pt>
                <c:pt idx="244">
                  <c:v>4.2300000000000004</c:v>
                </c:pt>
                <c:pt idx="245">
                  <c:v>4.2300000000000004</c:v>
                </c:pt>
                <c:pt idx="246">
                  <c:v>4.2</c:v>
                </c:pt>
                <c:pt idx="247">
                  <c:v>4.04</c:v>
                </c:pt>
                <c:pt idx="248">
                  <c:v>3.92</c:v>
                </c:pt>
                <c:pt idx="249">
                  <c:v>3.91</c:v>
                </c:pt>
                <c:pt idx="250">
                  <c:v>3.95</c:v>
                </c:pt>
                <c:pt idx="251">
                  <c:v>3.93</c:v>
                </c:pt>
                <c:pt idx="252">
                  <c:v>3.86</c:v>
                </c:pt>
                <c:pt idx="253">
                  <c:v>3.89</c:v>
                </c:pt>
                <c:pt idx="254">
                  <c:v>3.9</c:v>
                </c:pt>
                <c:pt idx="255">
                  <c:v>0</c:v>
                </c:pt>
                <c:pt idx="256">
                  <c:v>3.89</c:v>
                </c:pt>
                <c:pt idx="257">
                  <c:v>3.79</c:v>
                </c:pt>
                <c:pt idx="258">
                  <c:v>3.84</c:v>
                </c:pt>
                <c:pt idx="259">
                  <c:v>3.88</c:v>
                </c:pt>
                <c:pt idx="260">
                  <c:v>0</c:v>
                </c:pt>
                <c:pt idx="261">
                  <c:v>3.95</c:v>
                </c:pt>
                <c:pt idx="262">
                  <c:v>3.91</c:v>
                </c:pt>
                <c:pt idx="263">
                  <c:v>3.99</c:v>
                </c:pt>
                <c:pt idx="264">
                  <c:v>3.99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F3-4363-B690-BE36216E91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61160264"/>
        <c:axId val="561164200"/>
      </c:barChart>
      <c:catAx>
        <c:axId val="561160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164200"/>
        <c:crosses val="autoZero"/>
        <c:auto val="1"/>
        <c:lblAlgn val="ctr"/>
        <c:lblOffset val="100"/>
        <c:tickLblSkip val="10"/>
        <c:noMultiLvlLbl val="0"/>
      </c:catAx>
      <c:valAx>
        <c:axId val="561164200"/>
        <c:scaling>
          <c:orientation val="minMax"/>
          <c:min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160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55686865099226"/>
          <c:y val="4.1059249617527702E-2"/>
          <c:w val="0.88979031942879294"/>
          <c:h val="0.6371574302677282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spPr>
            <a:ln w="635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Sheet1!$A$2:$A$62</c:f>
              <c:strCache>
                <c:ptCount val="61"/>
                <c:pt idx="0">
                  <c:v>2019 - Jan</c:v>
                </c:pt>
                <c:pt idx="1">
                  <c:v>2019 - Feb</c:v>
                </c:pt>
                <c:pt idx="2">
                  <c:v>2019 - Mar</c:v>
                </c:pt>
                <c:pt idx="3">
                  <c:v>2019 - Apr</c:v>
                </c:pt>
                <c:pt idx="4">
                  <c:v>2019 - May</c:v>
                </c:pt>
                <c:pt idx="5">
                  <c:v>2019 - Jun</c:v>
                </c:pt>
                <c:pt idx="6">
                  <c:v>2019 - Jul</c:v>
                </c:pt>
                <c:pt idx="7">
                  <c:v>2019 - Aug</c:v>
                </c:pt>
                <c:pt idx="8">
                  <c:v>2019 - Sep</c:v>
                </c:pt>
                <c:pt idx="9">
                  <c:v>2019 - Oct</c:v>
                </c:pt>
                <c:pt idx="10">
                  <c:v>2019 - Nov</c:v>
                </c:pt>
                <c:pt idx="11">
                  <c:v>2019 - Dec</c:v>
                </c:pt>
                <c:pt idx="12">
                  <c:v>2020 - Jan</c:v>
                </c:pt>
                <c:pt idx="13">
                  <c:v>2020 - Feb</c:v>
                </c:pt>
                <c:pt idx="14">
                  <c:v>2020 - Mar</c:v>
                </c:pt>
                <c:pt idx="15">
                  <c:v>2020 - Apr</c:v>
                </c:pt>
                <c:pt idx="16">
                  <c:v>2020 - May</c:v>
                </c:pt>
                <c:pt idx="17">
                  <c:v>2020 - Jun</c:v>
                </c:pt>
                <c:pt idx="18">
                  <c:v>2020 - Jul</c:v>
                </c:pt>
                <c:pt idx="19">
                  <c:v>2020 - Aug</c:v>
                </c:pt>
                <c:pt idx="20">
                  <c:v>2020 - Sep</c:v>
                </c:pt>
                <c:pt idx="21">
                  <c:v>2020 - Oct</c:v>
                </c:pt>
                <c:pt idx="22">
                  <c:v>2020 - Nov</c:v>
                </c:pt>
                <c:pt idx="23">
                  <c:v>2020 - Dec</c:v>
                </c:pt>
                <c:pt idx="24">
                  <c:v>2021 - Jan</c:v>
                </c:pt>
                <c:pt idx="25">
                  <c:v>2021 - Feb</c:v>
                </c:pt>
                <c:pt idx="26">
                  <c:v>2021 - Mar</c:v>
                </c:pt>
                <c:pt idx="27">
                  <c:v>2021 - Apr</c:v>
                </c:pt>
                <c:pt idx="28">
                  <c:v>2021 - May</c:v>
                </c:pt>
                <c:pt idx="29">
                  <c:v>2021 - Jun</c:v>
                </c:pt>
                <c:pt idx="30">
                  <c:v>2021 - Jul</c:v>
                </c:pt>
                <c:pt idx="31">
                  <c:v>2021 - Aug</c:v>
                </c:pt>
                <c:pt idx="32">
                  <c:v>2021 - Sep</c:v>
                </c:pt>
                <c:pt idx="33">
                  <c:v>2021 - Oct</c:v>
                </c:pt>
                <c:pt idx="34">
                  <c:v>2021 - Nov</c:v>
                </c:pt>
                <c:pt idx="35">
                  <c:v>2021 - Dec</c:v>
                </c:pt>
                <c:pt idx="36">
                  <c:v>2022 - Jan</c:v>
                </c:pt>
                <c:pt idx="37">
                  <c:v>2022 - Feb</c:v>
                </c:pt>
                <c:pt idx="38">
                  <c:v>2022 - Mar</c:v>
                </c:pt>
                <c:pt idx="39">
                  <c:v>2022 - Apr</c:v>
                </c:pt>
                <c:pt idx="40">
                  <c:v>2022 - May</c:v>
                </c:pt>
                <c:pt idx="41">
                  <c:v>2022 - Jun</c:v>
                </c:pt>
                <c:pt idx="42">
                  <c:v>2022 - Jul</c:v>
                </c:pt>
                <c:pt idx="43">
                  <c:v>2022 - Aug</c:v>
                </c:pt>
                <c:pt idx="44">
                  <c:v>2022 - Sep</c:v>
                </c:pt>
                <c:pt idx="45">
                  <c:v>2022 - Oct</c:v>
                </c:pt>
                <c:pt idx="46">
                  <c:v>2022 - Nov</c:v>
                </c:pt>
                <c:pt idx="47">
                  <c:v>2022 - Dec</c:v>
                </c:pt>
                <c:pt idx="48">
                  <c:v>2023 - Jan</c:v>
                </c:pt>
                <c:pt idx="49">
                  <c:v>2023 - Feb</c:v>
                </c:pt>
                <c:pt idx="50">
                  <c:v>2023 - Mar</c:v>
                </c:pt>
                <c:pt idx="51">
                  <c:v>2023 - Apr</c:v>
                </c:pt>
                <c:pt idx="52">
                  <c:v>2023 - May</c:v>
                </c:pt>
                <c:pt idx="53">
                  <c:v>2023 - Jun</c:v>
                </c:pt>
                <c:pt idx="54">
                  <c:v>2023 - Jul</c:v>
                </c:pt>
                <c:pt idx="55">
                  <c:v>2023 - Aug</c:v>
                </c:pt>
                <c:pt idx="56">
                  <c:v>2023 - Sep</c:v>
                </c:pt>
                <c:pt idx="57">
                  <c:v>2023 - Oct</c:v>
                </c:pt>
                <c:pt idx="58">
                  <c:v>2023 - Nov</c:v>
                </c:pt>
                <c:pt idx="59">
                  <c:v>2023 - Dec</c:v>
                </c:pt>
                <c:pt idx="60">
                  <c:v>2024 - Jan</c:v>
                </c:pt>
              </c:strCache>
            </c:strRef>
          </c:cat>
          <c:val>
            <c:numRef>
              <c:f>Sheet1!$B$2:$B$62</c:f>
              <c:numCache>
                <c:formatCode>General</c:formatCode>
                <c:ptCount val="61"/>
                <c:pt idx="0">
                  <c:v>4.46</c:v>
                </c:pt>
                <c:pt idx="1">
                  <c:v>4.37</c:v>
                </c:pt>
                <c:pt idx="2">
                  <c:v>4.2699999999999996</c:v>
                </c:pt>
                <c:pt idx="3">
                  <c:v>4.1399999999999997</c:v>
                </c:pt>
                <c:pt idx="4">
                  <c:v>4.07</c:v>
                </c:pt>
                <c:pt idx="5">
                  <c:v>3.8</c:v>
                </c:pt>
                <c:pt idx="6">
                  <c:v>3.77</c:v>
                </c:pt>
                <c:pt idx="7">
                  <c:v>3.62</c:v>
                </c:pt>
                <c:pt idx="8">
                  <c:v>3.61</c:v>
                </c:pt>
                <c:pt idx="9">
                  <c:v>3.69</c:v>
                </c:pt>
                <c:pt idx="10">
                  <c:v>3.7</c:v>
                </c:pt>
                <c:pt idx="11">
                  <c:v>3.72</c:v>
                </c:pt>
                <c:pt idx="12">
                  <c:v>3.62</c:v>
                </c:pt>
                <c:pt idx="13">
                  <c:v>3.47</c:v>
                </c:pt>
                <c:pt idx="14">
                  <c:v>3.45</c:v>
                </c:pt>
                <c:pt idx="15">
                  <c:v>3.31</c:v>
                </c:pt>
                <c:pt idx="16">
                  <c:v>3.23</c:v>
                </c:pt>
                <c:pt idx="17">
                  <c:v>3.16</c:v>
                </c:pt>
                <c:pt idx="18">
                  <c:v>3.02</c:v>
                </c:pt>
                <c:pt idx="19">
                  <c:v>2.94</c:v>
                </c:pt>
                <c:pt idx="20">
                  <c:v>2.89</c:v>
                </c:pt>
                <c:pt idx="21">
                  <c:v>2.83</c:v>
                </c:pt>
                <c:pt idx="22">
                  <c:v>2.77</c:v>
                </c:pt>
                <c:pt idx="23">
                  <c:v>2.68</c:v>
                </c:pt>
                <c:pt idx="24">
                  <c:v>2.74</c:v>
                </c:pt>
                <c:pt idx="25">
                  <c:v>2.81</c:v>
                </c:pt>
                <c:pt idx="26">
                  <c:v>3.08</c:v>
                </c:pt>
                <c:pt idx="27">
                  <c:v>3.06</c:v>
                </c:pt>
                <c:pt idx="28">
                  <c:v>2.96</c:v>
                </c:pt>
                <c:pt idx="29">
                  <c:v>2.98</c:v>
                </c:pt>
                <c:pt idx="30">
                  <c:v>2.87</c:v>
                </c:pt>
                <c:pt idx="31">
                  <c:v>2.84</c:v>
                </c:pt>
                <c:pt idx="32">
                  <c:v>2.9</c:v>
                </c:pt>
                <c:pt idx="33">
                  <c:v>3.07</c:v>
                </c:pt>
                <c:pt idx="34">
                  <c:v>3.07</c:v>
                </c:pt>
                <c:pt idx="35">
                  <c:v>3.1</c:v>
                </c:pt>
                <c:pt idx="36">
                  <c:v>3.45</c:v>
                </c:pt>
                <c:pt idx="37">
                  <c:v>3.76</c:v>
                </c:pt>
                <c:pt idx="38">
                  <c:v>4.17</c:v>
                </c:pt>
                <c:pt idx="39">
                  <c:v>4.9800000000000004</c:v>
                </c:pt>
                <c:pt idx="40">
                  <c:v>5.23</c:v>
                </c:pt>
                <c:pt idx="41">
                  <c:v>5.52</c:v>
                </c:pt>
                <c:pt idx="42">
                  <c:v>5.41</c:v>
                </c:pt>
                <c:pt idx="43">
                  <c:v>5.22</c:v>
                </c:pt>
                <c:pt idx="44">
                  <c:v>6.11</c:v>
                </c:pt>
                <c:pt idx="45">
                  <c:v>6.9</c:v>
                </c:pt>
                <c:pt idx="46">
                  <c:v>6.81</c:v>
                </c:pt>
                <c:pt idx="47">
                  <c:v>6.36</c:v>
                </c:pt>
                <c:pt idx="48">
                  <c:v>6.27</c:v>
                </c:pt>
                <c:pt idx="49">
                  <c:v>6.26</c:v>
                </c:pt>
                <c:pt idx="50">
                  <c:v>6.54</c:v>
                </c:pt>
                <c:pt idx="51">
                  <c:v>6.34</c:v>
                </c:pt>
                <c:pt idx="52">
                  <c:v>6.43</c:v>
                </c:pt>
                <c:pt idx="53">
                  <c:v>6.71</c:v>
                </c:pt>
                <c:pt idx="54">
                  <c:v>6.84</c:v>
                </c:pt>
                <c:pt idx="55">
                  <c:v>7.2</c:v>
                </c:pt>
                <c:pt idx="56">
                  <c:v>7.3</c:v>
                </c:pt>
                <c:pt idx="57">
                  <c:v>7.8</c:v>
                </c:pt>
                <c:pt idx="58">
                  <c:v>7.5</c:v>
                </c:pt>
                <c:pt idx="59">
                  <c:v>7.3</c:v>
                </c:pt>
                <c:pt idx="60">
                  <c:v>6.7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B1B-449F-8BF8-1F13CFDDAA73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Column4</c:v>
                </c:pt>
              </c:strCache>
            </c:strRef>
          </c:tx>
          <c:spPr>
            <a:ln w="762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54"/>
            <c:marker>
              <c:symbol val="none"/>
            </c:marker>
            <c:bubble3D val="0"/>
            <c:spPr>
              <a:ln w="762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7B1B-449F-8BF8-1F13CFDDAA73}"/>
              </c:ext>
            </c:extLst>
          </c:dPt>
          <c:cat>
            <c:strRef>
              <c:f>Sheet1!$A$2:$A$62</c:f>
              <c:strCache>
                <c:ptCount val="61"/>
                <c:pt idx="0">
                  <c:v>2019 - Jan</c:v>
                </c:pt>
                <c:pt idx="1">
                  <c:v>2019 - Feb</c:v>
                </c:pt>
                <c:pt idx="2">
                  <c:v>2019 - Mar</c:v>
                </c:pt>
                <c:pt idx="3">
                  <c:v>2019 - Apr</c:v>
                </c:pt>
                <c:pt idx="4">
                  <c:v>2019 - May</c:v>
                </c:pt>
                <c:pt idx="5">
                  <c:v>2019 - Jun</c:v>
                </c:pt>
                <c:pt idx="6">
                  <c:v>2019 - Jul</c:v>
                </c:pt>
                <c:pt idx="7">
                  <c:v>2019 - Aug</c:v>
                </c:pt>
                <c:pt idx="8">
                  <c:v>2019 - Sep</c:v>
                </c:pt>
                <c:pt idx="9">
                  <c:v>2019 - Oct</c:v>
                </c:pt>
                <c:pt idx="10">
                  <c:v>2019 - Nov</c:v>
                </c:pt>
                <c:pt idx="11">
                  <c:v>2019 - Dec</c:v>
                </c:pt>
                <c:pt idx="12">
                  <c:v>2020 - Jan</c:v>
                </c:pt>
                <c:pt idx="13">
                  <c:v>2020 - Feb</c:v>
                </c:pt>
                <c:pt idx="14">
                  <c:v>2020 - Mar</c:v>
                </c:pt>
                <c:pt idx="15">
                  <c:v>2020 - Apr</c:v>
                </c:pt>
                <c:pt idx="16">
                  <c:v>2020 - May</c:v>
                </c:pt>
                <c:pt idx="17">
                  <c:v>2020 - Jun</c:v>
                </c:pt>
                <c:pt idx="18">
                  <c:v>2020 - Jul</c:v>
                </c:pt>
                <c:pt idx="19">
                  <c:v>2020 - Aug</c:v>
                </c:pt>
                <c:pt idx="20">
                  <c:v>2020 - Sep</c:v>
                </c:pt>
                <c:pt idx="21">
                  <c:v>2020 - Oct</c:v>
                </c:pt>
                <c:pt idx="22">
                  <c:v>2020 - Nov</c:v>
                </c:pt>
                <c:pt idx="23">
                  <c:v>2020 - Dec</c:v>
                </c:pt>
                <c:pt idx="24">
                  <c:v>2021 - Jan</c:v>
                </c:pt>
                <c:pt idx="25">
                  <c:v>2021 - Feb</c:v>
                </c:pt>
                <c:pt idx="26">
                  <c:v>2021 - Mar</c:v>
                </c:pt>
                <c:pt idx="27">
                  <c:v>2021 - Apr</c:v>
                </c:pt>
                <c:pt idx="28">
                  <c:v>2021 - May</c:v>
                </c:pt>
                <c:pt idx="29">
                  <c:v>2021 - Jun</c:v>
                </c:pt>
                <c:pt idx="30">
                  <c:v>2021 - Jul</c:v>
                </c:pt>
                <c:pt idx="31">
                  <c:v>2021 - Aug</c:v>
                </c:pt>
                <c:pt idx="32">
                  <c:v>2021 - Sep</c:v>
                </c:pt>
                <c:pt idx="33">
                  <c:v>2021 - Oct</c:v>
                </c:pt>
                <c:pt idx="34">
                  <c:v>2021 - Nov</c:v>
                </c:pt>
                <c:pt idx="35">
                  <c:v>2021 - Dec</c:v>
                </c:pt>
                <c:pt idx="36">
                  <c:v>2022 - Jan</c:v>
                </c:pt>
                <c:pt idx="37">
                  <c:v>2022 - Feb</c:v>
                </c:pt>
                <c:pt idx="38">
                  <c:v>2022 - Mar</c:v>
                </c:pt>
                <c:pt idx="39">
                  <c:v>2022 - Apr</c:v>
                </c:pt>
                <c:pt idx="40">
                  <c:v>2022 - May</c:v>
                </c:pt>
                <c:pt idx="41">
                  <c:v>2022 - Jun</c:v>
                </c:pt>
                <c:pt idx="42">
                  <c:v>2022 - Jul</c:v>
                </c:pt>
                <c:pt idx="43">
                  <c:v>2022 - Aug</c:v>
                </c:pt>
                <c:pt idx="44">
                  <c:v>2022 - Sep</c:v>
                </c:pt>
                <c:pt idx="45">
                  <c:v>2022 - Oct</c:v>
                </c:pt>
                <c:pt idx="46">
                  <c:v>2022 - Nov</c:v>
                </c:pt>
                <c:pt idx="47">
                  <c:v>2022 - Dec</c:v>
                </c:pt>
                <c:pt idx="48">
                  <c:v>2023 - Jan</c:v>
                </c:pt>
                <c:pt idx="49">
                  <c:v>2023 - Feb</c:v>
                </c:pt>
                <c:pt idx="50">
                  <c:v>2023 - Mar</c:v>
                </c:pt>
                <c:pt idx="51">
                  <c:v>2023 - Apr</c:v>
                </c:pt>
                <c:pt idx="52">
                  <c:v>2023 - May</c:v>
                </c:pt>
                <c:pt idx="53">
                  <c:v>2023 - Jun</c:v>
                </c:pt>
                <c:pt idx="54">
                  <c:v>2023 - Jul</c:v>
                </c:pt>
                <c:pt idx="55">
                  <c:v>2023 - Aug</c:v>
                </c:pt>
                <c:pt idx="56">
                  <c:v>2023 - Sep</c:v>
                </c:pt>
                <c:pt idx="57">
                  <c:v>2023 - Oct</c:v>
                </c:pt>
                <c:pt idx="58">
                  <c:v>2023 - Nov</c:v>
                </c:pt>
                <c:pt idx="59">
                  <c:v>2023 - Dec</c:v>
                </c:pt>
                <c:pt idx="60">
                  <c:v>2024 - Jan</c:v>
                </c:pt>
              </c:strCache>
            </c:strRef>
          </c:cat>
          <c:val>
            <c:numRef>
              <c:f>Sheet1!$C$2:$C$62</c:f>
              <c:numCache>
                <c:formatCode>General</c:formatCode>
                <c:ptCount val="61"/>
                <c:pt idx="0">
                  <c:v>2.375</c:v>
                </c:pt>
                <c:pt idx="1">
                  <c:v>2.375</c:v>
                </c:pt>
                <c:pt idx="2">
                  <c:v>2.375</c:v>
                </c:pt>
                <c:pt idx="3">
                  <c:v>2.375</c:v>
                </c:pt>
                <c:pt idx="4">
                  <c:v>2.375</c:v>
                </c:pt>
                <c:pt idx="5">
                  <c:v>2.375</c:v>
                </c:pt>
                <c:pt idx="6">
                  <c:v>2.375</c:v>
                </c:pt>
                <c:pt idx="7">
                  <c:v>2.125</c:v>
                </c:pt>
                <c:pt idx="8">
                  <c:v>1.875</c:v>
                </c:pt>
                <c:pt idx="9">
                  <c:v>1.625</c:v>
                </c:pt>
                <c:pt idx="10">
                  <c:v>1.625</c:v>
                </c:pt>
                <c:pt idx="11">
                  <c:v>1.625</c:v>
                </c:pt>
                <c:pt idx="12">
                  <c:v>1.625</c:v>
                </c:pt>
                <c:pt idx="13">
                  <c:v>1.625</c:v>
                </c:pt>
                <c:pt idx="14">
                  <c:v>0.125</c:v>
                </c:pt>
                <c:pt idx="15">
                  <c:v>0.125</c:v>
                </c:pt>
                <c:pt idx="16">
                  <c:v>0.125</c:v>
                </c:pt>
                <c:pt idx="17">
                  <c:v>0.125</c:v>
                </c:pt>
                <c:pt idx="18">
                  <c:v>0.125</c:v>
                </c:pt>
                <c:pt idx="19">
                  <c:v>0.125</c:v>
                </c:pt>
                <c:pt idx="20">
                  <c:v>0.125</c:v>
                </c:pt>
                <c:pt idx="21">
                  <c:v>0.125</c:v>
                </c:pt>
                <c:pt idx="22">
                  <c:v>0.125</c:v>
                </c:pt>
                <c:pt idx="23">
                  <c:v>0.125</c:v>
                </c:pt>
                <c:pt idx="24">
                  <c:v>0.125</c:v>
                </c:pt>
                <c:pt idx="25">
                  <c:v>0.125</c:v>
                </c:pt>
                <c:pt idx="26">
                  <c:v>0.125</c:v>
                </c:pt>
                <c:pt idx="27">
                  <c:v>0.125</c:v>
                </c:pt>
                <c:pt idx="28">
                  <c:v>0.125</c:v>
                </c:pt>
                <c:pt idx="29">
                  <c:v>0.125</c:v>
                </c:pt>
                <c:pt idx="30">
                  <c:v>0.125</c:v>
                </c:pt>
                <c:pt idx="31">
                  <c:v>0.125</c:v>
                </c:pt>
                <c:pt idx="32">
                  <c:v>0.125</c:v>
                </c:pt>
                <c:pt idx="33">
                  <c:v>0.125</c:v>
                </c:pt>
                <c:pt idx="34">
                  <c:v>0.125</c:v>
                </c:pt>
                <c:pt idx="35">
                  <c:v>0.125</c:v>
                </c:pt>
                <c:pt idx="36">
                  <c:v>0.125</c:v>
                </c:pt>
                <c:pt idx="37">
                  <c:v>0.125</c:v>
                </c:pt>
                <c:pt idx="38">
                  <c:v>0.375</c:v>
                </c:pt>
                <c:pt idx="39">
                  <c:v>0.375</c:v>
                </c:pt>
                <c:pt idx="40">
                  <c:v>0.875</c:v>
                </c:pt>
                <c:pt idx="41">
                  <c:v>1.625</c:v>
                </c:pt>
                <c:pt idx="42">
                  <c:v>2.375</c:v>
                </c:pt>
                <c:pt idx="43">
                  <c:v>2.375</c:v>
                </c:pt>
                <c:pt idx="44">
                  <c:v>3.125</c:v>
                </c:pt>
                <c:pt idx="45">
                  <c:v>3.125</c:v>
                </c:pt>
                <c:pt idx="46">
                  <c:v>3.875</c:v>
                </c:pt>
                <c:pt idx="47">
                  <c:v>4.375</c:v>
                </c:pt>
                <c:pt idx="48">
                  <c:v>4.375</c:v>
                </c:pt>
                <c:pt idx="49">
                  <c:v>4.625</c:v>
                </c:pt>
                <c:pt idx="50">
                  <c:v>4.875</c:v>
                </c:pt>
                <c:pt idx="51">
                  <c:v>4.875</c:v>
                </c:pt>
                <c:pt idx="52">
                  <c:v>5.125</c:v>
                </c:pt>
                <c:pt idx="53">
                  <c:v>5.125</c:v>
                </c:pt>
                <c:pt idx="54">
                  <c:v>5.375</c:v>
                </c:pt>
                <c:pt idx="55">
                  <c:v>5.375</c:v>
                </c:pt>
                <c:pt idx="56">
                  <c:v>5.375</c:v>
                </c:pt>
                <c:pt idx="57">
                  <c:v>5.375</c:v>
                </c:pt>
                <c:pt idx="58">
                  <c:v>5.375</c:v>
                </c:pt>
                <c:pt idx="59">
                  <c:v>5.375</c:v>
                </c:pt>
                <c:pt idx="60">
                  <c:v>5.375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B1B-449F-8BF8-1F13CFDDAA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27232"/>
        <c:axId val="1256508928"/>
      </c:lineChart>
      <c:catAx>
        <c:axId val="142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6508928"/>
        <c:crosses val="autoZero"/>
        <c:auto val="1"/>
        <c:lblAlgn val="ctr"/>
        <c:lblOffset val="100"/>
        <c:tickLblSkip val="2"/>
        <c:noMultiLvlLbl val="0"/>
      </c:catAx>
      <c:valAx>
        <c:axId val="125650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7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Sheet1!$A$2:$A$61</c:f>
              <c:strCache>
                <c:ptCount val="60"/>
                <c:pt idx="0">
                  <c:v>2019 - Jan</c:v>
                </c:pt>
                <c:pt idx="1">
                  <c:v>2019 - Feb</c:v>
                </c:pt>
                <c:pt idx="2">
                  <c:v>2019 - Mar</c:v>
                </c:pt>
                <c:pt idx="3">
                  <c:v>2019 - Apr</c:v>
                </c:pt>
                <c:pt idx="4">
                  <c:v>2019 - May</c:v>
                </c:pt>
                <c:pt idx="5">
                  <c:v>2019 - Jun</c:v>
                </c:pt>
                <c:pt idx="6">
                  <c:v>2019 - Jul</c:v>
                </c:pt>
                <c:pt idx="7">
                  <c:v>2019 - Aug</c:v>
                </c:pt>
                <c:pt idx="8">
                  <c:v>2019 - Sep</c:v>
                </c:pt>
                <c:pt idx="9">
                  <c:v>2019 - Oct</c:v>
                </c:pt>
                <c:pt idx="10">
                  <c:v>2019 - Nov</c:v>
                </c:pt>
                <c:pt idx="11">
                  <c:v>2019 - Dec</c:v>
                </c:pt>
                <c:pt idx="12">
                  <c:v>2020 - Jan</c:v>
                </c:pt>
                <c:pt idx="13">
                  <c:v>2020 - Feb</c:v>
                </c:pt>
                <c:pt idx="14">
                  <c:v>2020 - Mar</c:v>
                </c:pt>
                <c:pt idx="15">
                  <c:v>2020 - Apr</c:v>
                </c:pt>
                <c:pt idx="16">
                  <c:v>2020 - May</c:v>
                </c:pt>
                <c:pt idx="17">
                  <c:v>2020 - Jun</c:v>
                </c:pt>
                <c:pt idx="18">
                  <c:v>2020 - Jul</c:v>
                </c:pt>
                <c:pt idx="19">
                  <c:v>2020 - Aug</c:v>
                </c:pt>
                <c:pt idx="20">
                  <c:v>2020 - Sep</c:v>
                </c:pt>
                <c:pt idx="21">
                  <c:v>2020 - Oct</c:v>
                </c:pt>
                <c:pt idx="22">
                  <c:v>2020 - Nov</c:v>
                </c:pt>
                <c:pt idx="23">
                  <c:v>2020 - Dec</c:v>
                </c:pt>
                <c:pt idx="24">
                  <c:v>2021 - Jan</c:v>
                </c:pt>
                <c:pt idx="25">
                  <c:v>2021 - Feb</c:v>
                </c:pt>
                <c:pt idx="26">
                  <c:v>2021 - Mar</c:v>
                </c:pt>
                <c:pt idx="27">
                  <c:v>2021 - Apr</c:v>
                </c:pt>
                <c:pt idx="28">
                  <c:v>2021 - May</c:v>
                </c:pt>
                <c:pt idx="29">
                  <c:v>2021 - Jun</c:v>
                </c:pt>
                <c:pt idx="30">
                  <c:v>2021 - Jul</c:v>
                </c:pt>
                <c:pt idx="31">
                  <c:v>2021 - Aug</c:v>
                </c:pt>
                <c:pt idx="32">
                  <c:v>2021 - Sep</c:v>
                </c:pt>
                <c:pt idx="33">
                  <c:v>2021 - Oct</c:v>
                </c:pt>
                <c:pt idx="34">
                  <c:v>2021 - Nov</c:v>
                </c:pt>
                <c:pt idx="35">
                  <c:v>2021 - Dec</c:v>
                </c:pt>
                <c:pt idx="36">
                  <c:v>2022 - Jan</c:v>
                </c:pt>
                <c:pt idx="37">
                  <c:v>2022 - Feb</c:v>
                </c:pt>
                <c:pt idx="38">
                  <c:v>2022 - Mar</c:v>
                </c:pt>
                <c:pt idx="39">
                  <c:v>2022 - Apr</c:v>
                </c:pt>
                <c:pt idx="40">
                  <c:v>2022 - May</c:v>
                </c:pt>
                <c:pt idx="41">
                  <c:v>2022 - Jun</c:v>
                </c:pt>
                <c:pt idx="42">
                  <c:v>2022 - Jul</c:v>
                </c:pt>
                <c:pt idx="43">
                  <c:v>2022 - Aug</c:v>
                </c:pt>
                <c:pt idx="44">
                  <c:v>2022 - Sep</c:v>
                </c:pt>
                <c:pt idx="45">
                  <c:v>2022 - Oct</c:v>
                </c:pt>
                <c:pt idx="46">
                  <c:v>2022 - Nov</c:v>
                </c:pt>
                <c:pt idx="47">
                  <c:v>2022 - Dec</c:v>
                </c:pt>
                <c:pt idx="48">
                  <c:v>2023 - Jan</c:v>
                </c:pt>
                <c:pt idx="49">
                  <c:v>2023 - Feb</c:v>
                </c:pt>
                <c:pt idx="50">
                  <c:v>2023 - Mar</c:v>
                </c:pt>
                <c:pt idx="51">
                  <c:v>2023 - Apr</c:v>
                </c:pt>
                <c:pt idx="52">
                  <c:v>2023 - May</c:v>
                </c:pt>
                <c:pt idx="53">
                  <c:v>2023 - Jun</c:v>
                </c:pt>
                <c:pt idx="54">
                  <c:v>2023 - Jul</c:v>
                </c:pt>
                <c:pt idx="55">
                  <c:v>2023 - Aug</c:v>
                </c:pt>
                <c:pt idx="56">
                  <c:v>2023 - Sep</c:v>
                </c:pt>
                <c:pt idx="57">
                  <c:v>2023 - Oct</c:v>
                </c:pt>
                <c:pt idx="58">
                  <c:v>2023 - Nov</c:v>
                </c:pt>
                <c:pt idx="59">
                  <c:v>2023 - Dec</c:v>
                </c:pt>
              </c:strCache>
            </c:strRef>
          </c:cat>
          <c:val>
            <c:numRef>
              <c:f>Sheet1!$B$2:$B$61</c:f>
              <c:numCache>
                <c:formatCode>General</c:formatCode>
                <c:ptCount val="60"/>
                <c:pt idx="0">
                  <c:v>1.5</c:v>
                </c:pt>
                <c:pt idx="1">
                  <c:v>1.48</c:v>
                </c:pt>
                <c:pt idx="2">
                  <c:v>1.88</c:v>
                </c:pt>
                <c:pt idx="3">
                  <c:v>2.0099999999999998</c:v>
                </c:pt>
                <c:pt idx="4">
                  <c:v>1.81</c:v>
                </c:pt>
                <c:pt idx="5">
                  <c:v>1.69</c:v>
                </c:pt>
                <c:pt idx="6">
                  <c:v>1.82</c:v>
                </c:pt>
                <c:pt idx="7">
                  <c:v>1.76</c:v>
                </c:pt>
                <c:pt idx="8">
                  <c:v>1.73</c:v>
                </c:pt>
                <c:pt idx="9">
                  <c:v>1.76</c:v>
                </c:pt>
                <c:pt idx="10">
                  <c:v>2.0299999999999998</c:v>
                </c:pt>
                <c:pt idx="11">
                  <c:v>2.2599999999999998</c:v>
                </c:pt>
                <c:pt idx="12">
                  <c:v>2.46</c:v>
                </c:pt>
                <c:pt idx="13">
                  <c:v>2.3199999999999998</c:v>
                </c:pt>
                <c:pt idx="14">
                  <c:v>1.53</c:v>
                </c:pt>
                <c:pt idx="15">
                  <c:v>0.36</c:v>
                </c:pt>
                <c:pt idx="16">
                  <c:v>0.24</c:v>
                </c:pt>
                <c:pt idx="17">
                  <c:v>0.73</c:v>
                </c:pt>
                <c:pt idx="18">
                  <c:v>1.03</c:v>
                </c:pt>
                <c:pt idx="19">
                  <c:v>1.33</c:v>
                </c:pt>
                <c:pt idx="20">
                  <c:v>1.4</c:v>
                </c:pt>
                <c:pt idx="21">
                  <c:v>1.18</c:v>
                </c:pt>
                <c:pt idx="22">
                  <c:v>1.1399999999999999</c:v>
                </c:pt>
                <c:pt idx="23">
                  <c:v>1.28</c:v>
                </c:pt>
                <c:pt idx="24">
                  <c:v>1.36</c:v>
                </c:pt>
                <c:pt idx="25">
                  <c:v>1.68</c:v>
                </c:pt>
                <c:pt idx="26">
                  <c:v>2.66</c:v>
                </c:pt>
                <c:pt idx="27">
                  <c:v>4.1500000000000004</c:v>
                </c:pt>
                <c:pt idx="28">
                  <c:v>4.9400000000000004</c:v>
                </c:pt>
                <c:pt idx="29">
                  <c:v>5.34</c:v>
                </c:pt>
                <c:pt idx="30">
                  <c:v>5.28</c:v>
                </c:pt>
                <c:pt idx="31">
                  <c:v>5.21</c:v>
                </c:pt>
                <c:pt idx="32">
                  <c:v>5.39</c:v>
                </c:pt>
                <c:pt idx="33">
                  <c:v>6.24</c:v>
                </c:pt>
                <c:pt idx="34">
                  <c:v>6.83</c:v>
                </c:pt>
                <c:pt idx="35">
                  <c:v>7.1</c:v>
                </c:pt>
                <c:pt idx="36">
                  <c:v>7.53</c:v>
                </c:pt>
                <c:pt idx="37">
                  <c:v>7.91</c:v>
                </c:pt>
                <c:pt idx="38">
                  <c:v>8.56</c:v>
                </c:pt>
                <c:pt idx="39">
                  <c:v>8.2200000000000006</c:v>
                </c:pt>
                <c:pt idx="40">
                  <c:v>8.52</c:v>
                </c:pt>
                <c:pt idx="41">
                  <c:v>9</c:v>
                </c:pt>
                <c:pt idx="42">
                  <c:v>8.48</c:v>
                </c:pt>
                <c:pt idx="43">
                  <c:v>8.25</c:v>
                </c:pt>
                <c:pt idx="44">
                  <c:v>8.2200000000000006</c:v>
                </c:pt>
                <c:pt idx="45">
                  <c:v>7.76</c:v>
                </c:pt>
                <c:pt idx="46">
                  <c:v>7.11</c:v>
                </c:pt>
                <c:pt idx="47">
                  <c:v>6.45</c:v>
                </c:pt>
                <c:pt idx="48">
                  <c:v>6.41</c:v>
                </c:pt>
                <c:pt idx="49">
                  <c:v>6.04</c:v>
                </c:pt>
                <c:pt idx="50">
                  <c:v>4.9800000000000004</c:v>
                </c:pt>
                <c:pt idx="51">
                  <c:v>4.93</c:v>
                </c:pt>
                <c:pt idx="52">
                  <c:v>4.05</c:v>
                </c:pt>
                <c:pt idx="53">
                  <c:v>2.97</c:v>
                </c:pt>
                <c:pt idx="54">
                  <c:v>3.18</c:v>
                </c:pt>
                <c:pt idx="55">
                  <c:v>3.67</c:v>
                </c:pt>
                <c:pt idx="56">
                  <c:v>3.7</c:v>
                </c:pt>
                <c:pt idx="57">
                  <c:v>3.24</c:v>
                </c:pt>
                <c:pt idx="58">
                  <c:v>3.14</c:v>
                </c:pt>
                <c:pt idx="59">
                  <c:v>3.4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2D9-4A0B-8C4F-022B78E3B3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1160264"/>
        <c:axId val="561164200"/>
      </c:lineChart>
      <c:catAx>
        <c:axId val="561160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164200"/>
        <c:crosses val="autoZero"/>
        <c:auto val="1"/>
        <c:lblAlgn val="ctr"/>
        <c:lblOffset val="100"/>
        <c:tickLblSkip val="4"/>
        <c:noMultiLvlLbl val="0"/>
      </c:catAx>
      <c:valAx>
        <c:axId val="561164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160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701189234460329E-2"/>
          <c:y val="3.6004801231344821E-2"/>
          <c:w val="0.88577999450620171"/>
          <c:h val="0.7846702637193496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Sheet1!$A$2:$A$50</c:f>
              <c:strCache>
                <c:ptCount val="49"/>
                <c:pt idx="0">
                  <c:v>2020 - Jan</c:v>
                </c:pt>
                <c:pt idx="1">
                  <c:v>2020 - Feb</c:v>
                </c:pt>
                <c:pt idx="2">
                  <c:v>2020 - Mar</c:v>
                </c:pt>
                <c:pt idx="3">
                  <c:v>2020 - Apr</c:v>
                </c:pt>
                <c:pt idx="4">
                  <c:v>2020 - May</c:v>
                </c:pt>
                <c:pt idx="5">
                  <c:v>2020 - Jun</c:v>
                </c:pt>
                <c:pt idx="6">
                  <c:v>2020 - Jul</c:v>
                </c:pt>
                <c:pt idx="7">
                  <c:v>2020 - Aug</c:v>
                </c:pt>
                <c:pt idx="8">
                  <c:v>2020 - Sep</c:v>
                </c:pt>
                <c:pt idx="9">
                  <c:v>2020 - Oct</c:v>
                </c:pt>
                <c:pt idx="10">
                  <c:v>2020 - Nov</c:v>
                </c:pt>
                <c:pt idx="11">
                  <c:v>2020 - Dec</c:v>
                </c:pt>
                <c:pt idx="12">
                  <c:v>2021 - Jan</c:v>
                </c:pt>
                <c:pt idx="13">
                  <c:v>2021 - Feb</c:v>
                </c:pt>
                <c:pt idx="14">
                  <c:v>2021 - Mar</c:v>
                </c:pt>
                <c:pt idx="15">
                  <c:v>2021 - Apr</c:v>
                </c:pt>
                <c:pt idx="16">
                  <c:v>2021 - May</c:v>
                </c:pt>
                <c:pt idx="17">
                  <c:v>2021 - Jun</c:v>
                </c:pt>
                <c:pt idx="18">
                  <c:v>2021 - Jul</c:v>
                </c:pt>
                <c:pt idx="19">
                  <c:v>2021 - Aug</c:v>
                </c:pt>
                <c:pt idx="20">
                  <c:v>2021 - Sep</c:v>
                </c:pt>
                <c:pt idx="21">
                  <c:v>2021 - Oct</c:v>
                </c:pt>
                <c:pt idx="22">
                  <c:v>2021 - Nov</c:v>
                </c:pt>
                <c:pt idx="23">
                  <c:v>2021 - Dec</c:v>
                </c:pt>
                <c:pt idx="24">
                  <c:v>2022 - Jan</c:v>
                </c:pt>
                <c:pt idx="25">
                  <c:v>2022 - Feb</c:v>
                </c:pt>
                <c:pt idx="26">
                  <c:v>2022 - Mar</c:v>
                </c:pt>
                <c:pt idx="27">
                  <c:v>2022 - Apr</c:v>
                </c:pt>
                <c:pt idx="28">
                  <c:v>2022 - May</c:v>
                </c:pt>
                <c:pt idx="29">
                  <c:v>2022 - Jun</c:v>
                </c:pt>
                <c:pt idx="30">
                  <c:v>2022 - Jul</c:v>
                </c:pt>
                <c:pt idx="31">
                  <c:v>2022 - Aug</c:v>
                </c:pt>
                <c:pt idx="32">
                  <c:v>2022 - Sep</c:v>
                </c:pt>
                <c:pt idx="33">
                  <c:v>2022 - Oct</c:v>
                </c:pt>
                <c:pt idx="34">
                  <c:v>2022 - Nov</c:v>
                </c:pt>
                <c:pt idx="35">
                  <c:v>2022 - Dec</c:v>
                </c:pt>
                <c:pt idx="36">
                  <c:v>2023 - Jan</c:v>
                </c:pt>
                <c:pt idx="37">
                  <c:v>2023 - Feb</c:v>
                </c:pt>
                <c:pt idx="38">
                  <c:v>2023 - Mar</c:v>
                </c:pt>
                <c:pt idx="39">
                  <c:v>2023 - Apr</c:v>
                </c:pt>
                <c:pt idx="40">
                  <c:v>2023 - May</c:v>
                </c:pt>
                <c:pt idx="41">
                  <c:v>2023 - Jun</c:v>
                </c:pt>
                <c:pt idx="42">
                  <c:v>2023 - Jul</c:v>
                </c:pt>
                <c:pt idx="43">
                  <c:v>2023 - Aug</c:v>
                </c:pt>
                <c:pt idx="44">
                  <c:v>2023 - Sep</c:v>
                </c:pt>
                <c:pt idx="45">
                  <c:v>2023 - Oct</c:v>
                </c:pt>
                <c:pt idx="46">
                  <c:v>2023 - Nov</c:v>
                </c:pt>
                <c:pt idx="47">
                  <c:v>2023 - Dec</c:v>
                </c:pt>
                <c:pt idx="48">
                  <c:v>2024 - Jan</c:v>
                </c:pt>
              </c:strCache>
            </c:strRef>
          </c:cat>
          <c:val>
            <c:numRef>
              <c:f>Sheet1!$B$2:$B$50</c:f>
              <c:numCache>
                <c:formatCode>General</c:formatCode>
                <c:ptCount val="49"/>
                <c:pt idx="0">
                  <c:v>6.02</c:v>
                </c:pt>
                <c:pt idx="1">
                  <c:v>9.9</c:v>
                </c:pt>
                <c:pt idx="2">
                  <c:v>-15.85</c:v>
                </c:pt>
                <c:pt idx="3">
                  <c:v>-32.9</c:v>
                </c:pt>
                <c:pt idx="4">
                  <c:v>-5.88</c:v>
                </c:pt>
                <c:pt idx="5">
                  <c:v>6.43</c:v>
                </c:pt>
                <c:pt idx="6">
                  <c:v>15.88</c:v>
                </c:pt>
                <c:pt idx="7">
                  <c:v>23.08</c:v>
                </c:pt>
                <c:pt idx="8">
                  <c:v>19.77</c:v>
                </c:pt>
                <c:pt idx="9">
                  <c:v>20.48</c:v>
                </c:pt>
                <c:pt idx="10">
                  <c:v>16.16</c:v>
                </c:pt>
                <c:pt idx="11">
                  <c:v>19.920000000000002</c:v>
                </c:pt>
                <c:pt idx="12">
                  <c:v>12.29</c:v>
                </c:pt>
                <c:pt idx="13">
                  <c:v>-1.41</c:v>
                </c:pt>
                <c:pt idx="14">
                  <c:v>23.9</c:v>
                </c:pt>
                <c:pt idx="15">
                  <c:v>52.37</c:v>
                </c:pt>
                <c:pt idx="16">
                  <c:v>13.58</c:v>
                </c:pt>
                <c:pt idx="17">
                  <c:v>-1.9</c:v>
                </c:pt>
                <c:pt idx="18">
                  <c:v>-8.4</c:v>
                </c:pt>
                <c:pt idx="19">
                  <c:v>-9.14</c:v>
                </c:pt>
                <c:pt idx="20">
                  <c:v>-7.78</c:v>
                </c:pt>
                <c:pt idx="21">
                  <c:v>-1.91</c:v>
                </c:pt>
                <c:pt idx="22">
                  <c:v>-2.77</c:v>
                </c:pt>
                <c:pt idx="23">
                  <c:v>-6.48</c:v>
                </c:pt>
                <c:pt idx="24">
                  <c:v>-9.8699999999999992</c:v>
                </c:pt>
                <c:pt idx="25">
                  <c:v>-5.47</c:v>
                </c:pt>
                <c:pt idx="26">
                  <c:v>-8.6199999999999992</c:v>
                </c:pt>
                <c:pt idx="27">
                  <c:v>-9.51</c:v>
                </c:pt>
                <c:pt idx="28">
                  <c:v>-14.22</c:v>
                </c:pt>
                <c:pt idx="29">
                  <c:v>-19.96</c:v>
                </c:pt>
                <c:pt idx="30">
                  <c:v>-19.68</c:v>
                </c:pt>
                <c:pt idx="31">
                  <c:v>-24.08</c:v>
                </c:pt>
                <c:pt idx="32">
                  <c:v>-29.78</c:v>
                </c:pt>
                <c:pt idx="33">
                  <c:v>-36.840000000000003</c:v>
                </c:pt>
                <c:pt idx="34">
                  <c:v>-36.82</c:v>
                </c:pt>
                <c:pt idx="35">
                  <c:v>-33.880000000000003</c:v>
                </c:pt>
                <c:pt idx="36">
                  <c:v>-24.1</c:v>
                </c:pt>
                <c:pt idx="37">
                  <c:v>-21.14</c:v>
                </c:pt>
                <c:pt idx="38">
                  <c:v>-23.25</c:v>
                </c:pt>
                <c:pt idx="39">
                  <c:v>-20.61</c:v>
                </c:pt>
                <c:pt idx="40">
                  <c:v>-22.08</c:v>
                </c:pt>
                <c:pt idx="41">
                  <c:v>-15.49</c:v>
                </c:pt>
                <c:pt idx="42">
                  <c:v>-14.3</c:v>
                </c:pt>
                <c:pt idx="43">
                  <c:v>-18.690000000000001</c:v>
                </c:pt>
                <c:pt idx="44">
                  <c:v>-11.15</c:v>
                </c:pt>
                <c:pt idx="45">
                  <c:v>-8.2100000000000009</c:v>
                </c:pt>
                <c:pt idx="46">
                  <c:v>-5.43</c:v>
                </c:pt>
                <c:pt idx="47">
                  <c:v>1.31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FF3-4363-B690-BE36216E91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1160264"/>
        <c:axId val="561164200"/>
      </c:lineChart>
      <c:catAx>
        <c:axId val="561160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164200"/>
        <c:crosses val="autoZero"/>
        <c:auto val="1"/>
        <c:lblAlgn val="ctr"/>
        <c:lblOffset val="100"/>
        <c:tickLblSkip val="3"/>
        <c:noMultiLvlLbl val="0"/>
      </c:catAx>
      <c:valAx>
        <c:axId val="561164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160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44797200717175"/>
          <c:y val="9.4829617314675041E-2"/>
          <c:w val="0.83350061141360476"/>
          <c:h val="0.65813311406423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6CB7"/>
            </a:solidFill>
            <a:ln>
              <a:noFill/>
            </a:ln>
            <a:effectLst/>
          </c:spPr>
          <c:invertIfNegative val="0"/>
          <c:dPt>
            <c:idx val="21"/>
            <c:invertIfNegative val="0"/>
            <c:bubble3D val="0"/>
            <c:spPr>
              <a:solidFill>
                <a:srgbClr val="006CB7"/>
              </a:solidFill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5AAB-4B15-A20C-20A7E27262F1}"/>
              </c:ext>
            </c:extLst>
          </c:dPt>
          <c:dPt>
            <c:idx val="22"/>
            <c:invertIfNegative val="0"/>
            <c:bubble3D val="0"/>
            <c:spPr>
              <a:solidFill>
                <a:srgbClr val="006CB7"/>
              </a:solidFill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5AAB-4B15-A20C-20A7E27262F1}"/>
              </c:ext>
            </c:extLst>
          </c:dPt>
          <c:dPt>
            <c:idx val="26"/>
            <c:invertIfNegative val="0"/>
            <c:bubble3D val="0"/>
            <c:spPr>
              <a:solidFill>
                <a:srgbClr val="006CB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12C0-4F2C-983F-880342359733}"/>
              </c:ext>
            </c:extLst>
          </c:dPt>
          <c:cat>
            <c:strRef>
              <c:f>Sheet1!$A$2:$A$29</c:f>
              <c:strCache>
                <c:ptCount val="28"/>
                <c:pt idx="0">
                  <c:v>2017 - Q1</c:v>
                </c:pt>
                <c:pt idx="1">
                  <c:v>2017 - Q2</c:v>
                </c:pt>
                <c:pt idx="2">
                  <c:v>2017 - Q3</c:v>
                </c:pt>
                <c:pt idx="3">
                  <c:v>2017 - Q4</c:v>
                </c:pt>
                <c:pt idx="4">
                  <c:v>2018 - Q1</c:v>
                </c:pt>
                <c:pt idx="5">
                  <c:v>2018 - Q2</c:v>
                </c:pt>
                <c:pt idx="6">
                  <c:v>2018 - Q3</c:v>
                </c:pt>
                <c:pt idx="7">
                  <c:v>2018 - Q4</c:v>
                </c:pt>
                <c:pt idx="8">
                  <c:v>2019 - Q1</c:v>
                </c:pt>
                <c:pt idx="9">
                  <c:v>2019 - Q2</c:v>
                </c:pt>
                <c:pt idx="10">
                  <c:v>2019 - Q3</c:v>
                </c:pt>
                <c:pt idx="11">
                  <c:v>2019 - Q4</c:v>
                </c:pt>
                <c:pt idx="12">
                  <c:v>2020 - Q1</c:v>
                </c:pt>
                <c:pt idx="13">
                  <c:v>2020 - Q2</c:v>
                </c:pt>
                <c:pt idx="14">
                  <c:v>2020 - Q3</c:v>
                </c:pt>
                <c:pt idx="15">
                  <c:v>2020 - Q4</c:v>
                </c:pt>
                <c:pt idx="16">
                  <c:v>2021 - Q1</c:v>
                </c:pt>
                <c:pt idx="17">
                  <c:v>2021 - Q2</c:v>
                </c:pt>
                <c:pt idx="18">
                  <c:v>2021 - Q3</c:v>
                </c:pt>
                <c:pt idx="19">
                  <c:v>2021 - Q4</c:v>
                </c:pt>
                <c:pt idx="20">
                  <c:v>2022 - Q1</c:v>
                </c:pt>
                <c:pt idx="21">
                  <c:v>2022 - Q2</c:v>
                </c:pt>
                <c:pt idx="22">
                  <c:v>2022 - Q3</c:v>
                </c:pt>
                <c:pt idx="23">
                  <c:v>2022 - Q4</c:v>
                </c:pt>
                <c:pt idx="24">
                  <c:v>2023 - Q1</c:v>
                </c:pt>
                <c:pt idx="25">
                  <c:v>2023 - Q2</c:v>
                </c:pt>
                <c:pt idx="26">
                  <c:v>2023 - Q3</c:v>
                </c:pt>
                <c:pt idx="27">
                  <c:v>2023 - Q4</c:v>
                </c:pt>
              </c:strCache>
            </c:strRef>
          </c:cat>
          <c:val>
            <c:numRef>
              <c:f>Sheet1!$B$2:$B$29</c:f>
              <c:numCache>
                <c:formatCode>General</c:formatCode>
                <c:ptCount val="28"/>
                <c:pt idx="0">
                  <c:v>1.96</c:v>
                </c:pt>
                <c:pt idx="1">
                  <c:v>2.2599999999999998</c:v>
                </c:pt>
                <c:pt idx="2">
                  <c:v>3.19</c:v>
                </c:pt>
                <c:pt idx="3">
                  <c:v>4.59</c:v>
                </c:pt>
                <c:pt idx="4">
                  <c:v>3.29</c:v>
                </c:pt>
                <c:pt idx="5">
                  <c:v>2.14</c:v>
                </c:pt>
                <c:pt idx="6">
                  <c:v>2.52</c:v>
                </c:pt>
                <c:pt idx="7">
                  <c:v>0.56999999999999995</c:v>
                </c:pt>
                <c:pt idx="8">
                  <c:v>2.19</c:v>
                </c:pt>
                <c:pt idx="9">
                  <c:v>3.36</c:v>
                </c:pt>
                <c:pt idx="10">
                  <c:v>4.6100000000000003</c:v>
                </c:pt>
                <c:pt idx="11">
                  <c:v>2.59</c:v>
                </c:pt>
                <c:pt idx="12">
                  <c:v>-5.34</c:v>
                </c:pt>
                <c:pt idx="13">
                  <c:v>-28.02</c:v>
                </c:pt>
                <c:pt idx="14">
                  <c:v>34.840000000000003</c:v>
                </c:pt>
                <c:pt idx="15">
                  <c:v>4.2</c:v>
                </c:pt>
                <c:pt idx="16">
                  <c:v>5.24</c:v>
                </c:pt>
                <c:pt idx="17">
                  <c:v>6.22</c:v>
                </c:pt>
                <c:pt idx="18">
                  <c:v>3.3</c:v>
                </c:pt>
                <c:pt idx="19">
                  <c:v>6.96</c:v>
                </c:pt>
                <c:pt idx="20">
                  <c:v>-1.98</c:v>
                </c:pt>
                <c:pt idx="21">
                  <c:v>-0.56000000000000005</c:v>
                </c:pt>
                <c:pt idx="22">
                  <c:v>2.66</c:v>
                </c:pt>
                <c:pt idx="23">
                  <c:v>2.57</c:v>
                </c:pt>
                <c:pt idx="24">
                  <c:v>2.2400000000000002</c:v>
                </c:pt>
                <c:pt idx="25">
                  <c:v>2.06</c:v>
                </c:pt>
                <c:pt idx="26">
                  <c:v>4.9000000000000004</c:v>
                </c:pt>
                <c:pt idx="27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AAB-4B15-A20C-20A7E27262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5289359"/>
        <c:axId val="305691711"/>
      </c:barChart>
      <c:catAx>
        <c:axId val="305289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691711"/>
        <c:crosses val="autoZero"/>
        <c:auto val="1"/>
        <c:lblAlgn val="ctr"/>
        <c:lblOffset val="100"/>
        <c:noMultiLvlLbl val="0"/>
      </c:catAx>
      <c:valAx>
        <c:axId val="305691711"/>
        <c:scaling>
          <c:orientation val="minMax"/>
          <c:max val="10"/>
          <c:min val="-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289359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44797200717175"/>
          <c:y val="9.4829617314675041E-2"/>
          <c:w val="0.83350061141360476"/>
          <c:h val="0.65813311406423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6CB7"/>
            </a:solidFill>
            <a:ln>
              <a:noFill/>
            </a:ln>
            <a:effectLst/>
          </c:spPr>
          <c:invertIfNegative val="0"/>
          <c:dPt>
            <c:idx val="21"/>
            <c:invertIfNegative val="0"/>
            <c:bubble3D val="0"/>
            <c:spPr>
              <a:solidFill>
                <a:srgbClr val="006CB7"/>
              </a:solidFill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5AAB-4B15-A20C-20A7E27262F1}"/>
              </c:ext>
            </c:extLst>
          </c:dPt>
          <c:dPt>
            <c:idx val="22"/>
            <c:invertIfNegative val="0"/>
            <c:bubble3D val="0"/>
            <c:spPr>
              <a:solidFill>
                <a:srgbClr val="006CB7"/>
              </a:solidFill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5AAB-4B15-A20C-20A7E27262F1}"/>
              </c:ext>
            </c:extLst>
          </c:dPt>
          <c:dPt>
            <c:idx val="26"/>
            <c:invertIfNegative val="0"/>
            <c:bubble3D val="0"/>
            <c:spPr>
              <a:solidFill>
                <a:srgbClr val="006CB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12C0-4F2C-983F-880342359733}"/>
              </c:ext>
            </c:extLst>
          </c:dPt>
          <c:cat>
            <c:numRef>
              <c:f>Sheet1!$A$2:$A$25</c:f>
              <c:numCache>
                <c:formatCode>General</c:formatCode>
                <c:ptCount val="2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4.08</c:v>
                </c:pt>
                <c:pt idx="1">
                  <c:v>0.96</c:v>
                </c:pt>
                <c:pt idx="2">
                  <c:v>1.7</c:v>
                </c:pt>
                <c:pt idx="3">
                  <c:v>2.8</c:v>
                </c:pt>
                <c:pt idx="4">
                  <c:v>3.85</c:v>
                </c:pt>
                <c:pt idx="5">
                  <c:v>3.48</c:v>
                </c:pt>
                <c:pt idx="6">
                  <c:v>2.78</c:v>
                </c:pt>
                <c:pt idx="7">
                  <c:v>2</c:v>
                </c:pt>
                <c:pt idx="8">
                  <c:v>0.11</c:v>
                </c:pt>
                <c:pt idx="9">
                  <c:v>-2.58</c:v>
                </c:pt>
                <c:pt idx="10">
                  <c:v>2.7</c:v>
                </c:pt>
                <c:pt idx="11">
                  <c:v>1.56</c:v>
                </c:pt>
                <c:pt idx="12">
                  <c:v>2.29</c:v>
                </c:pt>
                <c:pt idx="13">
                  <c:v>2.12</c:v>
                </c:pt>
                <c:pt idx="14">
                  <c:v>2.52</c:v>
                </c:pt>
                <c:pt idx="15">
                  <c:v>2.95</c:v>
                </c:pt>
                <c:pt idx="16">
                  <c:v>1.82</c:v>
                </c:pt>
                <c:pt idx="17">
                  <c:v>2.46</c:v>
                </c:pt>
                <c:pt idx="18">
                  <c:v>2.97</c:v>
                </c:pt>
                <c:pt idx="19">
                  <c:v>2.4700000000000002</c:v>
                </c:pt>
                <c:pt idx="20">
                  <c:v>-2.21</c:v>
                </c:pt>
                <c:pt idx="21">
                  <c:v>5.8</c:v>
                </c:pt>
                <c:pt idx="22">
                  <c:v>1.94</c:v>
                </c:pt>
                <c:pt idx="23">
                  <c:v>2.54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AAB-4B15-A20C-20A7E27262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5289359"/>
        <c:axId val="305691711"/>
      </c:barChart>
      <c:catAx>
        <c:axId val="305289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691711"/>
        <c:crosses val="autoZero"/>
        <c:auto val="1"/>
        <c:lblAlgn val="ctr"/>
        <c:lblOffset val="100"/>
        <c:noMultiLvlLbl val="0"/>
      </c:catAx>
      <c:valAx>
        <c:axId val="305691711"/>
        <c:scaling>
          <c:orientation val="minMax"/>
          <c:max val="10"/>
          <c:min val="-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289359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0.1191</cdr:x>
      <cdr:y>0</cdr:y>
    </cdr:from>
    <cdr:to>
      <cdr:x>0.27188</cdr:x>
      <cdr:y>0.07666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CCD207BE-FF40-46FD-A666-92A2FCC93315}"/>
            </a:ext>
          </a:extLst>
        </cdr:cNvPr>
        <cdr:cNvSpPr txBox="1"/>
      </cdr:nvSpPr>
      <cdr:spPr>
        <a:xfrm xmlns:a="http://schemas.openxmlformats.org/drawingml/2006/main">
          <a:off x="1131015" y="0"/>
          <a:ext cx="1450894" cy="3246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500" dirty="0"/>
            <a:t>%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0.12108</cdr:x>
      <cdr:y>0.05199</cdr:y>
    </cdr:from>
    <cdr:to>
      <cdr:x>0.28391</cdr:x>
      <cdr:y>0.15617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4F10D2B-50DC-4E34-8CE2-FA35E3492B8A}"/>
            </a:ext>
          </a:extLst>
        </cdr:cNvPr>
        <cdr:cNvSpPr txBox="1"/>
      </cdr:nvSpPr>
      <cdr:spPr>
        <a:xfrm xmlns:a="http://schemas.openxmlformats.org/drawingml/2006/main">
          <a:off x="1117956" y="218524"/>
          <a:ext cx="1503489" cy="4378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200" dirty="0"/>
            <a:t>$ billion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0.07157</cdr:x>
      <cdr:y>0.05958</cdr:y>
    </cdr:from>
    <cdr:to>
      <cdr:x>0.49014</cdr:x>
      <cdr:y>0.1768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1C634DF-6764-4925-863E-28E689F22D4C}"/>
            </a:ext>
          </a:extLst>
        </cdr:cNvPr>
        <cdr:cNvSpPr txBox="1"/>
      </cdr:nvSpPr>
      <cdr:spPr>
        <a:xfrm xmlns:a="http://schemas.openxmlformats.org/drawingml/2006/main">
          <a:off x="654872" y="220150"/>
          <a:ext cx="3829970" cy="4331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200" dirty="0"/>
            <a:t> % change from a year ago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0.1191</cdr:x>
      <cdr:y>0</cdr:y>
    </cdr:from>
    <cdr:to>
      <cdr:x>0.27188</cdr:x>
      <cdr:y>0.07666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CCD207BE-FF40-46FD-A666-92A2FCC93315}"/>
            </a:ext>
          </a:extLst>
        </cdr:cNvPr>
        <cdr:cNvSpPr txBox="1"/>
      </cdr:nvSpPr>
      <cdr:spPr>
        <a:xfrm xmlns:a="http://schemas.openxmlformats.org/drawingml/2006/main">
          <a:off x="1131015" y="0"/>
          <a:ext cx="1450894" cy="3246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500" dirty="0"/>
            <a:t>% change from a year ago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0.1191</cdr:x>
      <cdr:y>0</cdr:y>
    </cdr:from>
    <cdr:to>
      <cdr:x>0.27188</cdr:x>
      <cdr:y>0.07666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CCD207BE-FF40-46FD-A666-92A2FCC93315}"/>
            </a:ext>
          </a:extLst>
        </cdr:cNvPr>
        <cdr:cNvSpPr txBox="1"/>
      </cdr:nvSpPr>
      <cdr:spPr>
        <a:xfrm xmlns:a="http://schemas.openxmlformats.org/drawingml/2006/main">
          <a:off x="1131015" y="0"/>
          <a:ext cx="1450894" cy="3246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500" dirty="0"/>
            <a:t>In thousands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0.1191</cdr:x>
      <cdr:y>0</cdr:y>
    </cdr:from>
    <cdr:to>
      <cdr:x>0.27188</cdr:x>
      <cdr:y>0.07666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CCD207BE-FF40-46FD-A666-92A2FCC93315}"/>
            </a:ext>
          </a:extLst>
        </cdr:cNvPr>
        <cdr:cNvSpPr txBox="1"/>
      </cdr:nvSpPr>
      <cdr:spPr>
        <a:xfrm xmlns:a="http://schemas.openxmlformats.org/drawingml/2006/main">
          <a:off x="1131015" y="0"/>
          <a:ext cx="1450894" cy="3246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500" dirty="0"/>
            <a:t>In thousands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0.09449</cdr:x>
      <cdr:y>0.06903</cdr:y>
    </cdr:from>
    <cdr:to>
      <cdr:x>0.26861</cdr:x>
      <cdr:y>0.19009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EA3A5E1-DFA7-4F11-8AAD-767C3523EF28}"/>
            </a:ext>
          </a:extLst>
        </cdr:cNvPr>
        <cdr:cNvSpPr txBox="1"/>
      </cdr:nvSpPr>
      <cdr:spPr>
        <a:xfrm xmlns:a="http://schemas.openxmlformats.org/drawingml/2006/main">
          <a:off x="935599" y="254930"/>
          <a:ext cx="1724001" cy="4470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500" dirty="0"/>
        </a:p>
      </cdr:txBody>
    </cdr:sp>
  </cdr:relSizeAnchor>
  <cdr:relSizeAnchor xmlns:cdr="http://schemas.openxmlformats.org/drawingml/2006/chartDrawing">
    <cdr:from>
      <cdr:x>0.13035</cdr:x>
      <cdr:y>0.04573</cdr:y>
    </cdr:from>
    <cdr:to>
      <cdr:x>0.30274</cdr:x>
      <cdr:y>0.10643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2CE9965B-831F-4671-8A58-C18B5C02E00B}"/>
            </a:ext>
          </a:extLst>
        </cdr:cNvPr>
        <cdr:cNvSpPr txBox="1"/>
      </cdr:nvSpPr>
      <cdr:spPr>
        <a:xfrm xmlns:a="http://schemas.openxmlformats.org/drawingml/2006/main">
          <a:off x="1290625" y="206673"/>
          <a:ext cx="1706880" cy="2743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/>
            <a:t>In thousands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0.09449</cdr:x>
      <cdr:y>0.06903</cdr:y>
    </cdr:from>
    <cdr:to>
      <cdr:x>0.26861</cdr:x>
      <cdr:y>0.19009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EA3A5E1-DFA7-4F11-8AAD-767C3523EF28}"/>
            </a:ext>
          </a:extLst>
        </cdr:cNvPr>
        <cdr:cNvSpPr txBox="1"/>
      </cdr:nvSpPr>
      <cdr:spPr>
        <a:xfrm xmlns:a="http://schemas.openxmlformats.org/drawingml/2006/main">
          <a:off x="935599" y="254930"/>
          <a:ext cx="1724001" cy="4470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500" dirty="0"/>
        </a:p>
      </cdr:txBody>
    </cdr:sp>
  </cdr:relSizeAnchor>
  <cdr:relSizeAnchor xmlns:cdr="http://schemas.openxmlformats.org/drawingml/2006/chartDrawing">
    <cdr:from>
      <cdr:x>0.13035</cdr:x>
      <cdr:y>0.04573</cdr:y>
    </cdr:from>
    <cdr:to>
      <cdr:x>0.30274</cdr:x>
      <cdr:y>0.10643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2CE9965B-831F-4671-8A58-C18B5C02E00B}"/>
            </a:ext>
          </a:extLst>
        </cdr:cNvPr>
        <cdr:cNvSpPr txBox="1"/>
      </cdr:nvSpPr>
      <cdr:spPr>
        <a:xfrm xmlns:a="http://schemas.openxmlformats.org/drawingml/2006/main">
          <a:off x="1290625" y="206673"/>
          <a:ext cx="1706880" cy="2743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/>
            <a:t>In thousands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0.15065</cdr:x>
      <cdr:y>0.07177</cdr:y>
    </cdr:from>
    <cdr:to>
      <cdr:x>0.31348</cdr:x>
      <cdr:y>0.17595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4F10D2B-50DC-4E34-8CE2-FA35E3492B8A}"/>
            </a:ext>
          </a:extLst>
        </cdr:cNvPr>
        <cdr:cNvSpPr txBox="1"/>
      </cdr:nvSpPr>
      <cdr:spPr>
        <a:xfrm xmlns:a="http://schemas.openxmlformats.org/drawingml/2006/main">
          <a:off x="1391048" y="301658"/>
          <a:ext cx="1503489" cy="4378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200" dirty="0"/>
            <a:t>$ million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0.11557</cdr:x>
      <cdr:y>0.11907</cdr:y>
    </cdr:from>
    <cdr:to>
      <cdr:x>0.28706</cdr:x>
      <cdr:y>0.21607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3084F7B-109A-4E92-8C4D-A3F1719B4B8A}"/>
            </a:ext>
          </a:extLst>
        </cdr:cNvPr>
        <cdr:cNvSpPr txBox="1"/>
      </cdr:nvSpPr>
      <cdr:spPr>
        <a:xfrm xmlns:a="http://schemas.openxmlformats.org/drawingml/2006/main">
          <a:off x="1110562" y="526142"/>
          <a:ext cx="1647825" cy="42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500" dirty="0"/>
            <a:t>Index value</a:t>
          </a:r>
        </a:p>
      </cdr:txBody>
    </cdr:sp>
  </cdr:relSizeAnchor>
  <cdr:relSizeAnchor xmlns:cdr="http://schemas.openxmlformats.org/drawingml/2006/chartDrawing">
    <cdr:from>
      <cdr:x>0.30577</cdr:x>
      <cdr:y>0.03771</cdr:y>
    </cdr:from>
    <cdr:to>
      <cdr:x>0.31862</cdr:x>
      <cdr:y>0.73416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:a16="http://schemas.microsoft.com/office/drawing/2014/main" id="{830AC6EE-CEEB-4FF5-AF34-B20185EAA039}"/>
            </a:ext>
          </a:extLst>
        </cdr:cNvPr>
        <cdr:cNvSpPr/>
      </cdr:nvSpPr>
      <cdr:spPr>
        <a:xfrm xmlns:a="http://schemas.openxmlformats.org/drawingml/2006/main">
          <a:off x="2933536" y="162994"/>
          <a:ext cx="123290" cy="3010328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5217BC-4C71-CC42-BB1A-91504D9FDC1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FD005C-2AE5-D84C-911F-ACB5C95DC88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BB0D6-25CA-5E4F-8A73-33194F275917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963BC1-4AFA-864F-9C24-26BB7885B84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989CB1-AC58-1A46-A2AF-AA84A71CD1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B3171-E52A-ED4B-8B03-9D3AF612A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519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FFE20F-127F-034D-BC8F-EDE05704DE9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C3BDC-5242-114E-8B1C-0F94F8FAF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15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C3BDC-5242-114E-8B1C-0F94F8FAFD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9215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C3BDC-5242-114E-8B1C-0F94F8FAFD5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46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C3BDC-5242-114E-8B1C-0F94F8FAFD5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9180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C3BDC-5242-114E-8B1C-0F94F8FAFD5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627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C3BDC-5242-114E-8B1C-0F94F8FAFD5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68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C3BDC-5242-114E-8B1C-0F94F8FAFD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178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C3BDC-5242-114E-8B1C-0F94F8FAFD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47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C3BDC-5242-114E-8B1C-0F94F8FAFD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22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C3BDC-5242-114E-8B1C-0F94F8FAFD5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781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C3BDC-5242-114E-8B1C-0F94F8FAFD5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938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C3BDC-5242-114E-8B1C-0F94F8FAFD5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1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C3BDC-5242-114E-8B1C-0F94F8FAFD5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743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C3BDC-5242-114E-8B1C-0F94F8FAFD5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188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6A2662A6-071D-DDAD-018B-EC98F0A344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563980"/>
      </p:ext>
    </p:extLst>
  </p:cSld>
  <p:clrMapOvr>
    <a:masterClrMapping/>
  </p:clrMapOvr>
  <p:transition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7CB0A7C-2169-4A43-8583-14CA76AC2E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468" y="0"/>
            <a:ext cx="12187063" cy="68579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6A43ED-66F6-C248-8735-575DAC86C981}"/>
              </a:ext>
            </a:extLst>
          </p:cNvPr>
          <p:cNvSpPr txBox="1"/>
          <p:nvPr userDrawn="1"/>
        </p:nvSpPr>
        <p:spPr>
          <a:xfrm>
            <a:off x="257343" y="6404429"/>
            <a:ext cx="682458" cy="27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2370DB-877C-8C4E-9E97-FE3C71B6430B}" type="slidenum">
              <a:rPr lang="en-US" sz="1200" smtClean="0">
                <a:solidFill>
                  <a:srgbClr val="BED7E9"/>
                </a:solidFill>
                <a:latin typeface="Montserrat" pitchFamily="2" charset="77"/>
              </a:rPr>
              <a:t>‹#›</a:t>
            </a:fld>
            <a:endParaRPr lang="en-US" dirty="0">
              <a:solidFill>
                <a:srgbClr val="BED7E9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53465146"/>
      </p:ext>
    </p:extLst>
  </p:cSld>
  <p:clrMapOvr>
    <a:masterClrMapping/>
  </p:clrMapOvr>
  <p:transition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D4447E-7D7C-9C4F-88DF-0D9D7E8AA9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BF1D545-8912-214F-A29F-E389FE03877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0019" y="3493295"/>
            <a:ext cx="5082381" cy="3182369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C6C679CD-6C77-8842-A3D6-D1C5B03B403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0018" y="128590"/>
            <a:ext cx="5082381" cy="3182369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60D417-8D1A-D045-8B23-90F31C78C747}"/>
              </a:ext>
            </a:extLst>
          </p:cNvPr>
          <p:cNvSpPr txBox="1"/>
          <p:nvPr userDrawn="1"/>
        </p:nvSpPr>
        <p:spPr>
          <a:xfrm>
            <a:off x="257343" y="6404429"/>
            <a:ext cx="682458" cy="27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2370DB-877C-8C4E-9E97-FE3C71B6430B}" type="slidenum">
              <a:rPr lang="en-US" sz="1200" smtClean="0">
                <a:solidFill>
                  <a:srgbClr val="BED7E9"/>
                </a:solidFill>
                <a:latin typeface="Montserrat" pitchFamily="2" charset="77"/>
              </a:rPr>
              <a:t>‹#›</a:t>
            </a:fld>
            <a:endParaRPr lang="en-US" dirty="0">
              <a:solidFill>
                <a:srgbClr val="BED7E9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89165904"/>
      </p:ext>
    </p:extLst>
  </p:cSld>
  <p:clrMapOvr>
    <a:masterClrMapping/>
  </p:clrMapOvr>
  <p:transition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9C9579-5650-2C9D-B8CB-FC5FB54E0D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"/>
            <a:ext cx="12187063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CE9A32-E0A7-8248-95CE-EEBBA8B8595A}"/>
              </a:ext>
            </a:extLst>
          </p:cNvPr>
          <p:cNvSpPr txBox="1"/>
          <p:nvPr userDrawn="1"/>
        </p:nvSpPr>
        <p:spPr>
          <a:xfrm>
            <a:off x="257343" y="6404429"/>
            <a:ext cx="682458" cy="27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2370DB-877C-8C4E-9E97-FE3C71B6430B}" type="slidenum">
              <a:rPr lang="en-US" sz="1200" smtClean="0">
                <a:solidFill>
                  <a:schemeClr val="bg1"/>
                </a:solidFill>
                <a:latin typeface="Montserrat" pitchFamily="2" charset="77"/>
              </a:rPr>
              <a:t>‹#›</a:t>
            </a:fld>
            <a:endParaRPr lang="en-US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CAB19A6-9F88-9842-A48B-F01A54D337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90730" y="531813"/>
            <a:ext cx="8810540" cy="4658025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115486"/>
      </p:ext>
    </p:extLst>
  </p:cSld>
  <p:clrMapOvr>
    <a:masterClrMapping/>
  </p:clrMapOvr>
  <p:transition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4D53D9-FEC6-0878-F713-FCF403B6D9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466" y="0"/>
            <a:ext cx="12189532" cy="68593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18AB1E-5E0F-0443-BC20-AE3F93869E44}"/>
              </a:ext>
            </a:extLst>
          </p:cNvPr>
          <p:cNvSpPr txBox="1"/>
          <p:nvPr userDrawn="1"/>
        </p:nvSpPr>
        <p:spPr>
          <a:xfrm>
            <a:off x="257343" y="6404429"/>
            <a:ext cx="682458" cy="27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2370DB-877C-8C4E-9E97-FE3C71B6430B}" type="slidenum">
              <a:rPr lang="en-US" sz="1200" smtClean="0">
                <a:solidFill>
                  <a:srgbClr val="006CB7"/>
                </a:solidFill>
                <a:latin typeface="Montserrat" pitchFamily="2" charset="77"/>
              </a:rPr>
              <a:t>‹#›</a:t>
            </a:fld>
            <a:endParaRPr lang="en-US" dirty="0">
              <a:solidFill>
                <a:srgbClr val="006CB7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12700000"/>
      </p:ext>
    </p:extLst>
  </p:cSld>
  <p:clrMapOvr>
    <a:masterClrMapping/>
  </p:clrMapOvr>
  <p:transition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6F3CA0-646F-0E4A-817F-E4C0237FA6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6A391E-F256-0642-A22A-330B22CC675F}"/>
              </a:ext>
            </a:extLst>
          </p:cNvPr>
          <p:cNvSpPr txBox="1"/>
          <p:nvPr userDrawn="1"/>
        </p:nvSpPr>
        <p:spPr>
          <a:xfrm>
            <a:off x="257343" y="6404429"/>
            <a:ext cx="682458" cy="27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2370DB-877C-8C4E-9E97-FE3C71B6430B}" type="slidenum">
              <a:rPr lang="en-US" sz="1200" smtClean="0">
                <a:solidFill>
                  <a:srgbClr val="006CB7"/>
                </a:solidFill>
                <a:latin typeface="Montserrat" pitchFamily="2" charset="77"/>
              </a:rPr>
              <a:t>‹#›</a:t>
            </a:fld>
            <a:endParaRPr lang="en-US" dirty="0">
              <a:solidFill>
                <a:srgbClr val="006CB7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53728211"/>
      </p:ext>
    </p:extLst>
  </p:cSld>
  <p:clrMapOvr>
    <a:masterClrMapping/>
  </p:clrMapOvr>
  <p:transition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1B56A9-03C2-80FC-814D-B94586AC4D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467" y="0"/>
            <a:ext cx="12189530" cy="68593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D5AEFC-B5EF-2544-B98C-A91F396FE9D6}"/>
              </a:ext>
            </a:extLst>
          </p:cNvPr>
          <p:cNvSpPr txBox="1"/>
          <p:nvPr userDrawn="1"/>
        </p:nvSpPr>
        <p:spPr>
          <a:xfrm>
            <a:off x="257343" y="6404429"/>
            <a:ext cx="682458" cy="27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2370DB-877C-8C4E-9E97-FE3C71B6430B}" type="slidenum">
              <a:rPr lang="en-US" sz="1200" smtClean="0">
                <a:solidFill>
                  <a:srgbClr val="BED7E9"/>
                </a:solidFill>
                <a:latin typeface="Montserrat" pitchFamily="2" charset="77"/>
              </a:rPr>
              <a:t>‹#›</a:t>
            </a:fld>
            <a:endParaRPr lang="en-US" dirty="0">
              <a:solidFill>
                <a:srgbClr val="BED7E9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95215899"/>
      </p:ext>
    </p:extLst>
  </p:cSld>
  <p:clrMapOvr>
    <a:masterClrMapping/>
  </p:clrMapOvr>
  <p:transition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AB3D36-F737-23F7-5AC1-409A591829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467" y="0"/>
            <a:ext cx="12189530" cy="6859387"/>
          </a:xfrm>
          <a:prstGeom prst="rect">
            <a:avLst/>
          </a:prstGeom>
        </p:spPr>
      </p:pic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47A62020-68DD-604B-90C2-F9AA37B94A7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215803" y="592076"/>
            <a:ext cx="4636168" cy="4427621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D0E02A37-0A56-8C4D-8CC7-3793DDF223DA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1292565" y="592076"/>
            <a:ext cx="4636168" cy="4427621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CBC6F4-994F-184A-816F-5573E235FA5D}"/>
              </a:ext>
            </a:extLst>
          </p:cNvPr>
          <p:cNvSpPr txBox="1"/>
          <p:nvPr userDrawn="1"/>
        </p:nvSpPr>
        <p:spPr>
          <a:xfrm>
            <a:off x="257343" y="6404429"/>
            <a:ext cx="682458" cy="27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2370DB-877C-8C4E-9E97-FE3C71B6430B}" type="slidenum">
              <a:rPr lang="en-US" sz="1200" smtClean="0">
                <a:solidFill>
                  <a:srgbClr val="BED7E9"/>
                </a:solidFill>
                <a:latin typeface="Montserrat" pitchFamily="2" charset="77"/>
              </a:rPr>
              <a:t>‹#›</a:t>
            </a:fld>
            <a:endParaRPr lang="en-US" dirty="0">
              <a:solidFill>
                <a:srgbClr val="BED7E9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95270114"/>
      </p:ext>
    </p:extLst>
  </p:cSld>
  <p:clrMapOvr>
    <a:masterClrMapping/>
  </p:clrMapOvr>
  <p:transition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8329F4-74C9-FE41-750F-2A8EF21489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A46BC5-7579-9847-9302-462709BF8705}"/>
              </a:ext>
            </a:extLst>
          </p:cNvPr>
          <p:cNvSpPr txBox="1"/>
          <p:nvPr userDrawn="1"/>
        </p:nvSpPr>
        <p:spPr>
          <a:xfrm>
            <a:off x="257343" y="6404429"/>
            <a:ext cx="682458" cy="27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2370DB-877C-8C4E-9E97-FE3C71B6430B}" type="slidenum">
              <a:rPr lang="en-US" sz="1200" smtClean="0">
                <a:solidFill>
                  <a:srgbClr val="006CB7"/>
                </a:solidFill>
                <a:latin typeface="Montserrat" pitchFamily="2" charset="77"/>
              </a:rPr>
              <a:t>‹#›</a:t>
            </a:fld>
            <a:endParaRPr lang="en-US" dirty="0">
              <a:solidFill>
                <a:srgbClr val="006CB7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65889315"/>
      </p:ext>
    </p:extLst>
  </p:cSld>
  <p:clrMapOvr>
    <a:masterClrMapping/>
  </p:clrMapOvr>
  <p:transition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A984D1-DA3F-44A6-EF70-762B0FF9C4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468" y="1"/>
            <a:ext cx="12187063" cy="68579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A46BC5-7579-9847-9302-462709BF8705}"/>
              </a:ext>
            </a:extLst>
          </p:cNvPr>
          <p:cNvSpPr txBox="1"/>
          <p:nvPr userDrawn="1"/>
        </p:nvSpPr>
        <p:spPr>
          <a:xfrm>
            <a:off x="257343" y="6404429"/>
            <a:ext cx="682458" cy="27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2370DB-877C-8C4E-9E97-FE3C71B6430B}" type="slidenum">
              <a:rPr lang="en-US" sz="1200" smtClean="0">
                <a:solidFill>
                  <a:schemeClr val="bg1"/>
                </a:solidFill>
                <a:latin typeface="Montserrat" pitchFamily="2" charset="77"/>
              </a:rPr>
              <a:t>‹#›</a:t>
            </a:fld>
            <a:endParaRPr lang="en-US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28119890"/>
      </p:ext>
    </p:extLst>
  </p:cSld>
  <p:clrMapOvr>
    <a:masterClrMapping/>
  </p:clrMapOvr>
  <p:transition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623944-C2C8-C774-9091-9EAEA2135F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467" y="0"/>
            <a:ext cx="12189532" cy="68593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3B39BF-2D5E-C04F-9421-F69229CBD5A5}"/>
              </a:ext>
            </a:extLst>
          </p:cNvPr>
          <p:cNvSpPr txBox="1"/>
          <p:nvPr userDrawn="1"/>
        </p:nvSpPr>
        <p:spPr>
          <a:xfrm>
            <a:off x="257343" y="6404429"/>
            <a:ext cx="682458" cy="27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2370DB-877C-8C4E-9E97-FE3C71B6430B}" type="slidenum">
              <a:rPr lang="en-US" sz="1200" smtClean="0">
                <a:solidFill>
                  <a:srgbClr val="006CB7"/>
                </a:solidFill>
                <a:latin typeface="Montserrat" pitchFamily="2" charset="77"/>
              </a:rPr>
              <a:t>‹#›</a:t>
            </a:fld>
            <a:endParaRPr lang="en-US" dirty="0">
              <a:solidFill>
                <a:srgbClr val="006CB7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51974845"/>
      </p:ext>
    </p:extLst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1DCAB3FB-781E-7C45-E19B-6761AE3B39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A00D0E-CA05-1CAF-52F4-0BFE1B99103B}"/>
              </a:ext>
            </a:extLst>
          </p:cNvPr>
          <p:cNvSpPr txBox="1"/>
          <p:nvPr userDrawn="1"/>
        </p:nvSpPr>
        <p:spPr>
          <a:xfrm>
            <a:off x="257343" y="6404429"/>
            <a:ext cx="682458" cy="27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2370DB-877C-8C4E-9E97-FE3C71B6430B}" type="slidenum">
              <a:rPr lang="en-US" sz="1200" smtClean="0">
                <a:solidFill>
                  <a:schemeClr val="bg1"/>
                </a:solidFill>
                <a:latin typeface="Montserrat" pitchFamily="2" charset="77"/>
              </a:rPr>
              <a:t>‹#›</a:t>
            </a:fld>
            <a:endParaRPr lang="en-US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12700000"/>
      </p:ext>
    </p:extLst>
  </p:cSld>
  <p:clrMapOvr>
    <a:masterClrMapping/>
  </p:clrMapOvr>
  <p:transition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EFA67F-0A0D-8D44-B516-DD35E0256B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3B39BF-2D5E-C04F-9421-F69229CBD5A5}"/>
              </a:ext>
            </a:extLst>
          </p:cNvPr>
          <p:cNvSpPr txBox="1"/>
          <p:nvPr userDrawn="1"/>
        </p:nvSpPr>
        <p:spPr>
          <a:xfrm>
            <a:off x="257343" y="6404429"/>
            <a:ext cx="682458" cy="27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2370DB-877C-8C4E-9E97-FE3C71B6430B}" type="slidenum">
              <a:rPr lang="en-US" sz="1200" smtClean="0">
                <a:solidFill>
                  <a:srgbClr val="BED7E9"/>
                </a:solidFill>
                <a:latin typeface="Montserrat" pitchFamily="2" charset="77"/>
              </a:rPr>
              <a:t>‹#›</a:t>
            </a:fld>
            <a:endParaRPr lang="en-US" dirty="0">
              <a:solidFill>
                <a:srgbClr val="BED7E9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87259429"/>
      </p:ext>
    </p:extLst>
  </p:cSld>
  <p:clrMapOvr>
    <a:masterClrMapping/>
  </p:clrMapOvr>
  <p:transition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BAA9DE-F6E1-0C44-BB33-44414E2D11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468" y="0"/>
            <a:ext cx="12187062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563980"/>
      </p:ext>
    </p:extLst>
  </p:cSld>
  <p:clrMapOvr>
    <a:masterClrMapping/>
  </p:clrMapOvr>
  <p:transition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12064-AFC6-CE3A-3703-B85C5CA568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539548-E926-AC90-A99F-494DF9D741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488129-0ABC-CDB9-EA95-427AE9B43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06726-E507-4297-8053-99D19596E95E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A7A70-32EE-738A-C5E2-57505EDDC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9206D-F6F8-B713-CBB3-366B7920A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B99FB-2F07-4474-AAA3-D0B0CAEA0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884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30058B-C058-B3D1-AEC4-8EF90A4C61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563980"/>
      </p:ext>
    </p:extLst>
  </p:cSld>
  <p:clrMapOvr>
    <a:masterClrMapping/>
  </p:clrMapOvr>
  <p:transition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CCAB2F-9D29-48B9-F683-9729CE56A5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A46BC5-7579-9847-9302-462709BF8705}"/>
              </a:ext>
            </a:extLst>
          </p:cNvPr>
          <p:cNvSpPr txBox="1"/>
          <p:nvPr userDrawn="1"/>
        </p:nvSpPr>
        <p:spPr>
          <a:xfrm>
            <a:off x="257343" y="6404429"/>
            <a:ext cx="682458" cy="27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2370DB-877C-8C4E-9E97-FE3C71B6430B}" type="slidenum">
              <a:rPr lang="en-US" sz="1200" smtClean="0">
                <a:solidFill>
                  <a:schemeClr val="bg1"/>
                </a:solidFill>
                <a:latin typeface="Montserrat" pitchFamily="2" charset="77"/>
              </a:rPr>
              <a:t>‹#›</a:t>
            </a:fld>
            <a:endParaRPr lang="en-US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28119890"/>
      </p:ext>
    </p:extLst>
  </p:cSld>
  <p:clrMapOvr>
    <a:masterClrMapping/>
  </p:clrMapOvr>
  <p:transition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A35E8C-5592-1658-3321-576855E7B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47" y="0"/>
            <a:ext cx="12191999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214E9E-5A9F-3442-8D0A-A30B1C93A186}"/>
              </a:ext>
            </a:extLst>
          </p:cNvPr>
          <p:cNvSpPr txBox="1"/>
          <p:nvPr userDrawn="1"/>
        </p:nvSpPr>
        <p:spPr>
          <a:xfrm>
            <a:off x="257343" y="6404429"/>
            <a:ext cx="682458" cy="27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2370DB-877C-8C4E-9E97-FE3C71B6430B}" type="slidenum">
              <a:rPr lang="en-US" sz="1200" smtClean="0">
                <a:solidFill>
                  <a:srgbClr val="1B4584"/>
                </a:solidFill>
                <a:latin typeface="Montserrat" pitchFamily="2" charset="77"/>
              </a:rPr>
              <a:t>‹#›</a:t>
            </a:fld>
            <a:endParaRPr lang="en-US" dirty="0">
              <a:solidFill>
                <a:srgbClr val="1B4584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50414114"/>
      </p:ext>
    </p:extLst>
  </p:cSld>
  <p:clrMapOvr>
    <a:masterClrMapping/>
  </p:clrMapOvr>
  <p:transition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F889BF-EBE9-49F2-61AB-3E536B6830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465733"/>
      </p:ext>
    </p:extLst>
  </p:cSld>
  <p:clrMapOvr>
    <a:masterClrMapping/>
  </p:clrMapOvr>
  <p:transition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12064-AFC6-CE3A-3703-B85C5CA568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539548-E926-AC90-A99F-494DF9D741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488129-0ABC-CDB9-EA95-427AE9B43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06726-E507-4297-8053-99D19596E95E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A7A70-32EE-738A-C5E2-57505EDDC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9206D-F6F8-B713-CBB3-366B7920A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B99FB-2F07-4474-AAA3-D0B0CAEA0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66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0908A76B-45F6-1E18-4B79-6EBB43F541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214E9E-5A9F-3442-8D0A-A30B1C93A186}"/>
              </a:ext>
            </a:extLst>
          </p:cNvPr>
          <p:cNvSpPr txBox="1"/>
          <p:nvPr userDrawn="1"/>
        </p:nvSpPr>
        <p:spPr>
          <a:xfrm>
            <a:off x="257343" y="6404429"/>
            <a:ext cx="682458" cy="27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2370DB-877C-8C4E-9E97-FE3C71B6430B}" type="slidenum">
              <a:rPr lang="en-US" sz="1200" smtClean="0">
                <a:solidFill>
                  <a:schemeClr val="bg1"/>
                </a:solidFill>
                <a:latin typeface="Montserrat" pitchFamily="2" charset="77"/>
              </a:rPr>
              <a:t>‹#›</a:t>
            </a:fld>
            <a:endParaRPr lang="en-US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50414114"/>
      </p:ext>
    </p:extLst>
  </p:cSld>
  <p:clrMapOvr>
    <a:masterClrMapping/>
  </p:clrMapOvr>
  <p:transition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A3AC0856-3539-2FB2-4883-9993D6874E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465733"/>
      </p:ext>
    </p:extLst>
  </p:cSld>
  <p:clrMapOvr>
    <a:masterClrMapping/>
  </p:clrMapOvr>
  <p:transition>
    <p:push dir="u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D0E475-BFF4-5392-C84D-8C337115C1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0"/>
            <a:ext cx="12191997" cy="686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465733"/>
      </p:ext>
    </p:extLst>
  </p:cSld>
  <p:clrMapOvr>
    <a:masterClrMapping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6C10DE-4DAE-3C47-9E5E-F0F0430C81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214E9E-5A9F-3442-8D0A-A30B1C93A186}"/>
              </a:ext>
            </a:extLst>
          </p:cNvPr>
          <p:cNvSpPr txBox="1"/>
          <p:nvPr userDrawn="1"/>
        </p:nvSpPr>
        <p:spPr>
          <a:xfrm>
            <a:off x="257343" y="6404429"/>
            <a:ext cx="682458" cy="27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2370DB-877C-8C4E-9E97-FE3C71B6430B}" type="slidenum">
              <a:rPr lang="en-US" sz="1200" smtClean="0">
                <a:solidFill>
                  <a:srgbClr val="006CB7"/>
                </a:solidFill>
                <a:latin typeface="Montserrat" pitchFamily="2" charset="77"/>
              </a:rPr>
              <a:t>‹#›</a:t>
            </a:fld>
            <a:endParaRPr lang="en-US" dirty="0">
              <a:solidFill>
                <a:srgbClr val="006CB7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50414114"/>
      </p:ext>
    </p:extLst>
  </p:cSld>
  <p:clrMapOvr>
    <a:masterClrMapping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67EA5A-D0BF-3445-BA11-F5EFE68B77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D0CB64-0B50-2D42-8F34-854C948A568D}"/>
              </a:ext>
            </a:extLst>
          </p:cNvPr>
          <p:cNvSpPr txBox="1"/>
          <p:nvPr userDrawn="1"/>
        </p:nvSpPr>
        <p:spPr>
          <a:xfrm>
            <a:off x="257343" y="6404429"/>
            <a:ext cx="682458" cy="27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2370DB-877C-8C4E-9E97-FE3C71B6430B}" type="slidenum">
              <a:rPr lang="en-US" sz="1200" smtClean="0">
                <a:solidFill>
                  <a:srgbClr val="006CB7"/>
                </a:solidFill>
                <a:latin typeface="Montserrat" pitchFamily="2" charset="77"/>
              </a:rPr>
              <a:t>‹#›</a:t>
            </a:fld>
            <a:endParaRPr lang="en-US" dirty="0">
              <a:solidFill>
                <a:srgbClr val="006CB7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20423673"/>
      </p:ext>
    </p:extLst>
  </p:cSld>
  <p:clrMapOvr>
    <a:masterClrMapping/>
  </p:clrMapOvr>
  <p:transition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97BE80-8D38-B440-B447-602888056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AE615F-CAFF-7549-8345-1BADE25E6EE4}"/>
              </a:ext>
            </a:extLst>
          </p:cNvPr>
          <p:cNvSpPr txBox="1"/>
          <p:nvPr userDrawn="1"/>
        </p:nvSpPr>
        <p:spPr>
          <a:xfrm>
            <a:off x="257343" y="6404429"/>
            <a:ext cx="682458" cy="27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2370DB-877C-8C4E-9E97-FE3C71B6430B}" type="slidenum">
              <a:rPr lang="en-US" sz="1200" smtClean="0">
                <a:solidFill>
                  <a:srgbClr val="006CB7"/>
                </a:solidFill>
                <a:latin typeface="Montserrat" pitchFamily="2" charset="77"/>
              </a:rPr>
              <a:t>‹#›</a:t>
            </a:fld>
            <a:endParaRPr lang="en-US" dirty="0">
              <a:solidFill>
                <a:srgbClr val="006CB7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66485738"/>
      </p:ext>
    </p:extLst>
  </p:cSld>
  <p:clrMapOvr>
    <a:masterClrMapping/>
  </p:clrMapOvr>
  <p:transition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289E06-C32B-4A47-B749-B170F96756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9697D6-8519-AA4B-A8A6-6BB064AAE3C4}"/>
              </a:ext>
            </a:extLst>
          </p:cNvPr>
          <p:cNvSpPr txBox="1"/>
          <p:nvPr userDrawn="1"/>
        </p:nvSpPr>
        <p:spPr>
          <a:xfrm>
            <a:off x="257343" y="6404429"/>
            <a:ext cx="682458" cy="27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2370DB-877C-8C4E-9E97-FE3C71B6430B}" type="slidenum">
              <a:rPr lang="en-US" sz="1200" smtClean="0">
                <a:solidFill>
                  <a:srgbClr val="006CB7"/>
                </a:solidFill>
                <a:latin typeface="Montserrat" pitchFamily="2" charset="77"/>
              </a:rPr>
              <a:t>‹#›</a:t>
            </a:fld>
            <a:endParaRPr lang="en-US" dirty="0">
              <a:solidFill>
                <a:srgbClr val="006CB7"/>
              </a:solidFill>
              <a:latin typeface="Montserrat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8EF8D2-37E1-F044-AF2E-5D4A3CD296C8}"/>
              </a:ext>
            </a:extLst>
          </p:cNvPr>
          <p:cNvSpPr/>
          <p:nvPr userDrawn="1"/>
        </p:nvSpPr>
        <p:spPr>
          <a:xfrm>
            <a:off x="0" y="1680518"/>
            <a:ext cx="12192000" cy="123567"/>
          </a:xfrm>
          <a:prstGeom prst="rect">
            <a:avLst/>
          </a:prstGeom>
          <a:solidFill>
            <a:srgbClr val="BED7E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370378"/>
      </p:ext>
    </p:extLst>
  </p:cSld>
  <p:clrMapOvr>
    <a:masterClrMapping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6765E8-B931-4745-8A31-CE6F562F9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AF3733-BD13-834A-98CE-4F3152483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62E8F1-1438-2B48-84B0-1784A7C22C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‹#›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76E27-466E-774D-829B-29DEDDC047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here's the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A61E5-3DBB-6E4E-9D48-34D7666B21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74963-793F-D045-B9DE-BFF4034AC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31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1" r:id="rId2"/>
    <p:sldLayoutId id="2147483680" r:id="rId3"/>
    <p:sldLayoutId id="2147483679" r:id="rId4"/>
    <p:sldLayoutId id="2147483660" r:id="rId5"/>
    <p:sldLayoutId id="2147483673" r:id="rId6"/>
    <p:sldLayoutId id="2147483662" r:id="rId7"/>
    <p:sldLayoutId id="2147483672" r:id="rId8"/>
    <p:sldLayoutId id="2147483674" r:id="rId9"/>
    <p:sldLayoutId id="2147483663" r:id="rId10"/>
    <p:sldLayoutId id="2147483664" r:id="rId11"/>
    <p:sldLayoutId id="2147483666" r:id="rId12"/>
    <p:sldLayoutId id="2147483671" r:id="rId13"/>
    <p:sldLayoutId id="2147483667" r:id="rId14"/>
    <p:sldLayoutId id="2147483675" r:id="rId15"/>
    <p:sldLayoutId id="2147483670" r:id="rId16"/>
    <p:sldLayoutId id="2147483668" r:id="rId17"/>
    <p:sldLayoutId id="2147483677" r:id="rId18"/>
    <p:sldLayoutId id="2147483669" r:id="rId19"/>
    <p:sldLayoutId id="2147483676" r:id="rId20"/>
    <p:sldLayoutId id="2147483665" r:id="rId21"/>
    <p:sldLayoutId id="2147483678" r:id="rId22"/>
  </p:sldLayoutIdLst>
  <p:transition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6765E8-B931-4745-8A31-CE6F562F9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AF3733-BD13-834A-98CE-4F3152483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62E8F1-1438-2B48-84B0-1784A7C22C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‹#›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76E27-466E-774D-829B-29DEDDC047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here's the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A61E5-3DBB-6E4E-9D48-34D7666B21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74963-793F-D045-B9DE-BFF4034AC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31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6" r:id="rId2"/>
    <p:sldLayoutId id="2147483685" r:id="rId3"/>
    <p:sldLayoutId id="2147483684" r:id="rId4"/>
    <p:sldLayoutId id="2147483688" r:id="rId5"/>
  </p:sldLayoutIdLst>
  <p:transition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4" Type="http://schemas.openxmlformats.org/officeDocument/2006/relationships/chart" Target="../charts/char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4" Type="http://schemas.openxmlformats.org/officeDocument/2006/relationships/chart" Target="../charts/char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Relationship Id="rId4" Type="http://schemas.openxmlformats.org/officeDocument/2006/relationships/chart" Target="../charts/char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83B4B9E-24D5-AE4C-921A-E3B465B725AA}"/>
              </a:ext>
            </a:extLst>
          </p:cNvPr>
          <p:cNvSpPr txBox="1"/>
          <p:nvPr/>
        </p:nvSpPr>
        <p:spPr>
          <a:xfrm>
            <a:off x="7135774" y="339451"/>
            <a:ext cx="50562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Montserrat" panose="02000505000000020004" pitchFamily="2" charset="77"/>
              </a:rPr>
              <a:t>Real Estate 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Montserrat" panose="02000505000000020004" pitchFamily="2" charset="77"/>
              </a:rPr>
              <a:t>Market Outlook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F1C06D-40C5-4331-9D21-12C57B0D1112}"/>
              </a:ext>
            </a:extLst>
          </p:cNvPr>
          <p:cNvSpPr txBox="1"/>
          <p:nvPr/>
        </p:nvSpPr>
        <p:spPr>
          <a:xfrm>
            <a:off x="7904922" y="2464904"/>
            <a:ext cx="39027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Montserrat" panose="02000505000000020004" pitchFamily="2" charset="77"/>
              </a:rPr>
              <a:t>Lawrence Yun, Ph.D.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Montserrat" panose="02000505000000020004" pitchFamily="2" charset="77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Montserrat" panose="02000505000000020004" pitchFamily="2" charset="77"/>
              </a:rPr>
              <a:t>Chief Economist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Montserrat" panose="02000505000000020004" pitchFamily="2" charset="77"/>
              </a:rPr>
              <a:t>NAR</a:t>
            </a:r>
          </a:p>
        </p:txBody>
      </p:sp>
    </p:spTree>
    <p:extLst>
      <p:ext uri="{BB962C8B-B14F-4D97-AF65-F5344CB8AC3E}">
        <p14:creationId xmlns:p14="http://schemas.microsoft.com/office/powerpoint/2010/main" val="2769729041"/>
      </p:ext>
    </p:extLst>
  </p:cSld>
  <p:clrMapOvr>
    <a:masterClrMapping/>
  </p:clrMapOvr>
  <p:transition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6B146A5-3845-DF29-8596-EC7A7197E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424" y="6130873"/>
            <a:ext cx="2058955" cy="5832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85F920-DEC6-4FC5-8F37-481EEB0E7CAB}"/>
              </a:ext>
            </a:extLst>
          </p:cNvPr>
          <p:cNvSpPr txBox="1"/>
          <p:nvPr/>
        </p:nvSpPr>
        <p:spPr>
          <a:xfrm>
            <a:off x="808639" y="430656"/>
            <a:ext cx="105747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Montserrat" panose="02000505000000020004" pitchFamily="2" charset="77"/>
              </a:rPr>
              <a:t>Pending Contracts Turning Up</a:t>
            </a:r>
            <a:endParaRPr lang="en-US" sz="2200" b="1" dirty="0">
              <a:solidFill>
                <a:schemeClr val="accent1">
                  <a:lumMod val="75000"/>
                </a:schemeClr>
              </a:solidFill>
              <a:latin typeface="Montserrat" panose="02000505000000020004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AABC05-2719-4572-9DAE-786506055FC3}"/>
              </a:ext>
            </a:extLst>
          </p:cNvPr>
          <p:cNvSpPr txBox="1"/>
          <p:nvPr/>
        </p:nvSpPr>
        <p:spPr>
          <a:xfrm>
            <a:off x="1170039" y="5935165"/>
            <a:ext cx="803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U.S. Treasury</a:t>
            </a:r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B063B843-12B8-4B71-B91D-445F57F0CF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8249178"/>
              </p:ext>
            </p:extLst>
          </p:nvPr>
        </p:nvGraphicFramePr>
        <p:xfrm>
          <a:off x="1170038" y="1189621"/>
          <a:ext cx="10131831" cy="4611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52243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F77069-1FB1-4A47-84CB-0251EC103F84}"/>
              </a:ext>
            </a:extLst>
          </p:cNvPr>
          <p:cNvSpPr txBox="1"/>
          <p:nvPr/>
        </p:nvSpPr>
        <p:spPr>
          <a:xfrm>
            <a:off x="1170039" y="488089"/>
            <a:ext cx="102550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1C4584"/>
                </a:solidFill>
                <a:latin typeface="Montserrat" panose="02000505000000020004" pitchFamily="2" charset="77"/>
              </a:rPr>
              <a:t>Quarterly GDP Growth at 3.3% in 2023 Q4 ... Solid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CF6189-3127-4B39-9064-A92981AF287D}"/>
              </a:ext>
            </a:extLst>
          </p:cNvPr>
          <p:cNvSpPr txBox="1"/>
          <p:nvPr/>
        </p:nvSpPr>
        <p:spPr>
          <a:xfrm>
            <a:off x="1170039" y="5935165"/>
            <a:ext cx="803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NAR</a:t>
            </a:r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CE93947B-37C6-44AF-9613-DAE4B09050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1241823"/>
              </p:ext>
            </p:extLst>
          </p:nvPr>
        </p:nvGraphicFramePr>
        <p:xfrm>
          <a:off x="609600" y="1320800"/>
          <a:ext cx="10617200" cy="4531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9901B73-98CB-41DD-8FF3-51F5E3972B63}"/>
              </a:ext>
            </a:extLst>
          </p:cNvPr>
          <p:cNvSpPr txBox="1"/>
          <p:nvPr/>
        </p:nvSpPr>
        <p:spPr>
          <a:xfrm>
            <a:off x="1899920" y="1629044"/>
            <a:ext cx="4020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Seasonally adjusted annualized sale pace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6708262C-46F4-4C27-915F-9709F4D2F3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424" y="6130873"/>
            <a:ext cx="2058955" cy="58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839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F77069-1FB1-4A47-84CB-0251EC103F84}"/>
              </a:ext>
            </a:extLst>
          </p:cNvPr>
          <p:cNvSpPr txBox="1"/>
          <p:nvPr/>
        </p:nvSpPr>
        <p:spPr>
          <a:xfrm>
            <a:off x="1170039" y="488089"/>
            <a:ext cx="102550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1C4584"/>
                </a:solidFill>
                <a:latin typeface="Montserrat" panose="02000505000000020004" pitchFamily="2" charset="77"/>
              </a:rPr>
              <a:t>Annual Economic Growth (GDP)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CF6189-3127-4B39-9064-A92981AF287D}"/>
              </a:ext>
            </a:extLst>
          </p:cNvPr>
          <p:cNvSpPr txBox="1"/>
          <p:nvPr/>
        </p:nvSpPr>
        <p:spPr>
          <a:xfrm>
            <a:off x="1170039" y="5935165"/>
            <a:ext cx="803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NAR</a:t>
            </a:r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CE93947B-37C6-44AF-9613-DAE4B09050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205135"/>
              </p:ext>
            </p:extLst>
          </p:nvPr>
        </p:nvGraphicFramePr>
        <p:xfrm>
          <a:off x="609600" y="1320800"/>
          <a:ext cx="10617200" cy="4531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9901B73-98CB-41DD-8FF3-51F5E3972B63}"/>
              </a:ext>
            </a:extLst>
          </p:cNvPr>
          <p:cNvSpPr txBox="1"/>
          <p:nvPr/>
        </p:nvSpPr>
        <p:spPr>
          <a:xfrm>
            <a:off x="1899920" y="1629044"/>
            <a:ext cx="4020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Seasonally adjusted annualized sale pace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6708262C-46F4-4C27-915F-9709F4D2F3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424" y="6130873"/>
            <a:ext cx="2058955" cy="58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026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6B146A5-3845-DF29-8596-EC7A7197E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424" y="6130873"/>
            <a:ext cx="2058955" cy="5832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85F920-DEC6-4FC5-8F37-481EEB0E7CAB}"/>
              </a:ext>
            </a:extLst>
          </p:cNvPr>
          <p:cNvSpPr txBox="1"/>
          <p:nvPr/>
        </p:nvSpPr>
        <p:spPr>
          <a:xfrm>
            <a:off x="1007422" y="213675"/>
            <a:ext cx="105747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Montserrat" panose="02000505000000020004" pitchFamily="2" charset="77"/>
              </a:rPr>
              <a:t>Total Payroll Jobs</a:t>
            </a:r>
          </a:p>
          <a:p>
            <a:pPr algn="ctr"/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Montserrat" panose="02000505000000020004" pitchFamily="2" charset="77"/>
              </a:rPr>
              <a:t>5 million more compared to pre-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Montserrat" panose="02000505000000020004" pitchFamily="2" charset="77"/>
              </a:rPr>
              <a:t>covid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Montserrat" panose="02000505000000020004" pitchFamily="2" charset="77"/>
              </a:rPr>
              <a:t> highs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AABC05-2719-4572-9DAE-786506055FC3}"/>
              </a:ext>
            </a:extLst>
          </p:cNvPr>
          <p:cNvSpPr txBox="1"/>
          <p:nvPr/>
        </p:nvSpPr>
        <p:spPr>
          <a:xfrm>
            <a:off x="1170039" y="5935165"/>
            <a:ext cx="803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BLS</a:t>
            </a:r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B063B843-12B8-4B71-B91D-445F57F0CF5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90130" y="1189621"/>
          <a:ext cx="10411740" cy="4736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85904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6B146A5-3845-DF29-8596-EC7A7197E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424" y="6130873"/>
            <a:ext cx="2058955" cy="5832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85F920-DEC6-4FC5-8F37-481EEB0E7CAB}"/>
              </a:ext>
            </a:extLst>
          </p:cNvPr>
          <p:cNvSpPr txBox="1"/>
          <p:nvPr/>
        </p:nvSpPr>
        <p:spPr>
          <a:xfrm>
            <a:off x="808639" y="430656"/>
            <a:ext cx="105747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Montserrat" panose="02000505000000020004" pitchFamily="2" charset="77"/>
              </a:rPr>
              <a:t>Monthly Payroll Job Gains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AABC05-2719-4572-9DAE-786506055FC3}"/>
              </a:ext>
            </a:extLst>
          </p:cNvPr>
          <p:cNvSpPr txBox="1"/>
          <p:nvPr/>
        </p:nvSpPr>
        <p:spPr>
          <a:xfrm>
            <a:off x="1170039" y="5935165"/>
            <a:ext cx="803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BLS</a:t>
            </a:r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B063B843-12B8-4B71-B91D-445F57F0CF5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90130" y="1189621"/>
          <a:ext cx="10411740" cy="4736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76983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6B146A5-3845-DF29-8596-EC7A7197E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424" y="6130873"/>
            <a:ext cx="2058955" cy="58328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52FAD92-099D-4CB2-BB6F-9A350559206B}"/>
              </a:ext>
            </a:extLst>
          </p:cNvPr>
          <p:cNvSpPr txBox="1">
            <a:spLocks/>
          </p:cNvSpPr>
          <p:nvPr/>
        </p:nvSpPr>
        <p:spPr>
          <a:xfrm>
            <a:off x="838200" y="250819"/>
            <a:ext cx="10960510" cy="91046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Montserrat" panose="02000505000000020004" pitchFamily="2" charset="77"/>
                <a:ea typeface="+mn-ea"/>
                <a:cs typeface="+mn-cs"/>
              </a:rPr>
              <a:t>Job Gains Since Pre-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Montserrat" panose="02000505000000020004" pitchFamily="2" charset="77"/>
                <a:ea typeface="+mn-ea"/>
                <a:cs typeface="+mn-cs"/>
              </a:rPr>
              <a:t>Covid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Montserrat" panose="02000505000000020004" pitchFamily="2" charset="77"/>
                <a:ea typeface="+mn-ea"/>
                <a:cs typeface="+mn-cs"/>
              </a:rPr>
              <a:t> Record High Payroll Employment </a:t>
            </a:r>
          </a:p>
          <a:p>
            <a:pPr algn="ctr"/>
            <a:r>
              <a:rPr lang="en-US" sz="2300" b="1" dirty="0">
                <a:solidFill>
                  <a:schemeClr val="accent1">
                    <a:lumMod val="75000"/>
                  </a:schemeClr>
                </a:solidFill>
                <a:latin typeface="Montserrat" panose="02000505000000020004" pitchFamily="2" charset="77"/>
                <a:ea typeface="+mn-ea"/>
                <a:cs typeface="+mn-cs"/>
              </a:rPr>
              <a:t>(% change from March 2020 to December 2023)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0B2659-43F0-4F60-B990-B76EE15F24E6}"/>
              </a:ext>
            </a:extLst>
          </p:cNvPr>
          <p:cNvSpPr txBox="1"/>
          <p:nvPr/>
        </p:nvSpPr>
        <p:spPr>
          <a:xfrm>
            <a:off x="1170039" y="6237849"/>
            <a:ext cx="803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NAR Analysis of BLS data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2E4D53-D368-4394-ABE2-EFB10BB1F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121" y="1164239"/>
            <a:ext cx="10505810" cy="483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208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6B146A5-3845-DF29-8596-EC7A7197E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424" y="6130873"/>
            <a:ext cx="2058955" cy="583285"/>
          </a:xfrm>
          <a:prstGeom prst="rect">
            <a:avLst/>
          </a:prstGeom>
        </p:spPr>
      </p:pic>
      <p:graphicFrame>
        <p:nvGraphicFramePr>
          <p:cNvPr id="3" name="Content Placeholder 5">
            <a:extLst>
              <a:ext uri="{FF2B5EF4-FFF2-40B4-BE49-F238E27FC236}">
                <a16:creationId xmlns:a16="http://schemas.microsoft.com/office/drawing/2014/main" id="{FDEAA0D4-3AC4-4B81-8CFB-2E5F20F205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4580586"/>
              </p:ext>
            </p:extLst>
          </p:nvPr>
        </p:nvGraphicFramePr>
        <p:xfrm>
          <a:off x="500075" y="1507827"/>
          <a:ext cx="9901225" cy="4519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4230294-F71B-4140-B382-70DA31B306D9}"/>
              </a:ext>
            </a:extLst>
          </p:cNvPr>
          <p:cNvSpPr txBox="1"/>
          <p:nvPr/>
        </p:nvSpPr>
        <p:spPr>
          <a:xfrm>
            <a:off x="1170039" y="489803"/>
            <a:ext cx="102550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Montserrat" panose="02000505000000020004" pitchFamily="2" charset="77"/>
              </a:rPr>
              <a:t>Jobs in St. Louis City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AB6C4B-5F54-40F8-8BE7-3422B6374CCE}"/>
              </a:ext>
            </a:extLst>
          </p:cNvPr>
          <p:cNvSpPr txBox="1"/>
          <p:nvPr/>
        </p:nvSpPr>
        <p:spPr>
          <a:xfrm>
            <a:off x="1170039" y="5935165"/>
            <a:ext cx="803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NAR</a:t>
            </a:r>
          </a:p>
        </p:txBody>
      </p:sp>
    </p:spTree>
    <p:extLst>
      <p:ext uri="{BB962C8B-B14F-4D97-AF65-F5344CB8AC3E}">
        <p14:creationId xmlns:p14="http://schemas.microsoft.com/office/powerpoint/2010/main" val="1264562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6B146A5-3845-DF29-8596-EC7A7197E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424" y="6130873"/>
            <a:ext cx="2058955" cy="583285"/>
          </a:xfrm>
          <a:prstGeom prst="rect">
            <a:avLst/>
          </a:prstGeom>
        </p:spPr>
      </p:pic>
      <p:graphicFrame>
        <p:nvGraphicFramePr>
          <p:cNvPr id="3" name="Content Placeholder 5">
            <a:extLst>
              <a:ext uri="{FF2B5EF4-FFF2-40B4-BE49-F238E27FC236}">
                <a16:creationId xmlns:a16="http://schemas.microsoft.com/office/drawing/2014/main" id="{FDEAA0D4-3AC4-4B81-8CFB-2E5F20F205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0917806"/>
              </p:ext>
            </p:extLst>
          </p:nvPr>
        </p:nvGraphicFramePr>
        <p:xfrm>
          <a:off x="500075" y="1507827"/>
          <a:ext cx="9901225" cy="4519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4230294-F71B-4140-B382-70DA31B306D9}"/>
              </a:ext>
            </a:extLst>
          </p:cNvPr>
          <p:cNvSpPr txBox="1"/>
          <p:nvPr/>
        </p:nvSpPr>
        <p:spPr>
          <a:xfrm>
            <a:off x="1170039" y="489803"/>
            <a:ext cx="102550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Montserrat" panose="02000505000000020004" pitchFamily="2" charset="77"/>
              </a:rPr>
              <a:t>Jobs in St. Louis and St. Charles Counties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AB6C4B-5F54-40F8-8BE7-3422B6374CCE}"/>
              </a:ext>
            </a:extLst>
          </p:cNvPr>
          <p:cNvSpPr txBox="1"/>
          <p:nvPr/>
        </p:nvSpPr>
        <p:spPr>
          <a:xfrm>
            <a:off x="1170039" y="5935165"/>
            <a:ext cx="803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NAR</a:t>
            </a:r>
          </a:p>
        </p:txBody>
      </p:sp>
    </p:spTree>
    <p:extLst>
      <p:ext uri="{BB962C8B-B14F-4D97-AF65-F5344CB8AC3E}">
        <p14:creationId xmlns:p14="http://schemas.microsoft.com/office/powerpoint/2010/main" val="721699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6B146A5-3845-DF29-8596-EC7A7197E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424" y="6130873"/>
            <a:ext cx="2058955" cy="58328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52FAD92-099D-4CB2-BB6F-9A350559206B}"/>
              </a:ext>
            </a:extLst>
          </p:cNvPr>
          <p:cNvSpPr txBox="1">
            <a:spLocks/>
          </p:cNvSpPr>
          <p:nvPr/>
        </p:nvSpPr>
        <p:spPr>
          <a:xfrm>
            <a:off x="838200" y="250819"/>
            <a:ext cx="10960510" cy="91046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Montserrat" panose="02000505000000020004" pitchFamily="2" charset="77"/>
                <a:ea typeface="+mn-ea"/>
                <a:cs typeface="+mn-cs"/>
              </a:rPr>
              <a:t>Home Price Appreciation since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Montserrat" panose="02000505000000020004" pitchFamily="2" charset="77"/>
                <a:ea typeface="+mn-ea"/>
                <a:cs typeface="+mn-cs"/>
              </a:rPr>
              <a:t>Covid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Montserrat" panose="02000505000000020004" pitchFamily="2" charset="77"/>
                <a:ea typeface="+mn-ea"/>
                <a:cs typeface="+mn-cs"/>
              </a:rPr>
              <a:t> Arrival  </a:t>
            </a:r>
          </a:p>
          <a:p>
            <a:pPr algn="ctr"/>
            <a:r>
              <a:rPr lang="en-US" sz="2300" b="1" dirty="0">
                <a:solidFill>
                  <a:schemeClr val="accent1">
                    <a:lumMod val="75000"/>
                  </a:schemeClr>
                </a:solidFill>
                <a:latin typeface="Montserrat" panose="02000505000000020004" pitchFamily="2" charset="77"/>
                <a:ea typeface="+mn-ea"/>
                <a:cs typeface="+mn-cs"/>
              </a:rPr>
              <a:t>(% change from 2020 Q1 to 2023 Q3)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0B2659-43F0-4F60-B990-B76EE15F24E6}"/>
              </a:ext>
            </a:extLst>
          </p:cNvPr>
          <p:cNvSpPr txBox="1"/>
          <p:nvPr/>
        </p:nvSpPr>
        <p:spPr>
          <a:xfrm>
            <a:off x="1170039" y="6237849"/>
            <a:ext cx="803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NAR Analysis of FHFA Home Price Index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D2BD2E-076E-4D1A-BC0E-34FB4686C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840" y="1011757"/>
            <a:ext cx="10174541" cy="51191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6C0569-199A-4324-B8B3-B4063948A9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6876" y="5062217"/>
            <a:ext cx="1377333" cy="13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114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6B146A5-3845-DF29-8596-EC7A7197E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424" y="6130873"/>
            <a:ext cx="2058955" cy="583285"/>
          </a:xfrm>
          <a:prstGeom prst="rect">
            <a:avLst/>
          </a:prstGeom>
        </p:spPr>
      </p:pic>
      <p:graphicFrame>
        <p:nvGraphicFramePr>
          <p:cNvPr id="3" name="Content Placeholder 5">
            <a:extLst>
              <a:ext uri="{FF2B5EF4-FFF2-40B4-BE49-F238E27FC236}">
                <a16:creationId xmlns:a16="http://schemas.microsoft.com/office/drawing/2014/main" id="{0B91C5CA-8FE2-4960-BABE-D8A45DF836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2718928"/>
              </p:ext>
            </p:extLst>
          </p:nvPr>
        </p:nvGraphicFramePr>
        <p:xfrm>
          <a:off x="1291590" y="1337310"/>
          <a:ext cx="9460776" cy="4626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B5B0BC91-CE29-403D-AA71-4FE163CE3FE0}"/>
              </a:ext>
            </a:extLst>
          </p:cNvPr>
          <p:cNvSpPr txBox="1">
            <a:spLocks/>
          </p:cNvSpPr>
          <p:nvPr/>
        </p:nvSpPr>
        <p:spPr>
          <a:xfrm>
            <a:off x="1071052" y="291517"/>
            <a:ext cx="10049896" cy="120601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Montserrat" panose="02000505000000020004" pitchFamily="2" charset="77"/>
                <a:ea typeface="+mn-ea"/>
                <a:cs typeface="+mn-cs"/>
              </a:rPr>
              <a:t>St. Louis  MSA Median Home Price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5A1FD4-F100-4234-ACEC-BD6641B8FB26}"/>
              </a:ext>
            </a:extLst>
          </p:cNvPr>
          <p:cNvSpPr txBox="1"/>
          <p:nvPr/>
        </p:nvSpPr>
        <p:spPr>
          <a:xfrm>
            <a:off x="1170039" y="5935165"/>
            <a:ext cx="803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NAR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A7DB0F30-FE93-4464-9248-D547AE4E7220}"/>
              </a:ext>
            </a:extLst>
          </p:cNvPr>
          <p:cNvSpPr txBox="1"/>
          <p:nvPr/>
        </p:nvSpPr>
        <p:spPr>
          <a:xfrm>
            <a:off x="2413225" y="1622066"/>
            <a:ext cx="1706872" cy="27432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In $ thousand</a:t>
            </a:r>
          </a:p>
        </p:txBody>
      </p:sp>
    </p:spTree>
    <p:extLst>
      <p:ext uri="{BB962C8B-B14F-4D97-AF65-F5344CB8AC3E}">
        <p14:creationId xmlns:p14="http://schemas.microsoft.com/office/powerpoint/2010/main" val="2269438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6B146A5-3845-DF29-8596-EC7A7197E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424" y="6130873"/>
            <a:ext cx="2058955" cy="5832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F77069-1FB1-4A47-84CB-0251EC103F84}"/>
              </a:ext>
            </a:extLst>
          </p:cNvPr>
          <p:cNvSpPr txBox="1"/>
          <p:nvPr/>
        </p:nvSpPr>
        <p:spPr>
          <a:xfrm>
            <a:off x="1170039" y="488089"/>
            <a:ext cx="102550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1C4584"/>
                </a:solidFill>
                <a:latin typeface="Montserrat" panose="02000505000000020004" pitchFamily="2" charset="77"/>
              </a:rPr>
              <a:t>Annual Existing Home Sales:  18% decline and 19% decline</a:t>
            </a:r>
          </a:p>
          <a:p>
            <a:pPr algn="ctr"/>
            <a:r>
              <a:rPr lang="en-US" sz="3000" b="1" dirty="0">
                <a:solidFill>
                  <a:srgbClr val="1C4584"/>
                </a:solidFill>
                <a:latin typeface="Montserrat" panose="02000505000000020004" pitchFamily="2" charset="77"/>
              </a:rPr>
              <a:t>Worst Year since 1995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CF6189-3127-4B39-9064-A92981AF287D}"/>
              </a:ext>
            </a:extLst>
          </p:cNvPr>
          <p:cNvSpPr txBox="1"/>
          <p:nvPr/>
        </p:nvSpPr>
        <p:spPr>
          <a:xfrm>
            <a:off x="1170039" y="5935165"/>
            <a:ext cx="803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NAR</a:t>
            </a:r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CE93947B-37C6-44AF-9613-DAE4B09050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1672039"/>
              </p:ext>
            </p:extLst>
          </p:nvPr>
        </p:nvGraphicFramePr>
        <p:xfrm>
          <a:off x="609600" y="1320800"/>
          <a:ext cx="10617200" cy="4531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9901B73-98CB-41DD-8FF3-51F5E3972B63}"/>
              </a:ext>
            </a:extLst>
          </p:cNvPr>
          <p:cNvSpPr txBox="1"/>
          <p:nvPr/>
        </p:nvSpPr>
        <p:spPr>
          <a:xfrm>
            <a:off x="1899920" y="1629044"/>
            <a:ext cx="4020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Seasonally adjusted annualized sale pace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EA77D0C-74EC-4755-B24A-BD10C0E5EB2E}"/>
              </a:ext>
            </a:extLst>
          </p:cNvPr>
          <p:cNvCxnSpPr>
            <a:cxnSpLocks/>
          </p:cNvCxnSpPr>
          <p:nvPr/>
        </p:nvCxnSpPr>
        <p:spPr>
          <a:xfrm>
            <a:off x="2162175" y="3238500"/>
            <a:ext cx="9262909" cy="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066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6B146A5-3845-DF29-8596-EC7A7197E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424" y="6130873"/>
            <a:ext cx="2058955" cy="5832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424D2D-5817-42FE-9873-83FF7A69925B}"/>
              </a:ext>
            </a:extLst>
          </p:cNvPr>
          <p:cNvSpPr txBox="1"/>
          <p:nvPr/>
        </p:nvSpPr>
        <p:spPr>
          <a:xfrm>
            <a:off x="1623391" y="603529"/>
            <a:ext cx="91951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Montserrat" panose="02000505000000020004" pitchFamily="2" charset="77"/>
              </a:rPr>
              <a:t>Wealth Comparison between Owners and Renters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F0A4F95-5B2E-4B7D-8F89-1D01AAA8548D}"/>
              </a:ext>
            </a:extLst>
          </p:cNvPr>
          <p:cNvGraphicFramePr/>
          <p:nvPr>
            <p:extLst/>
          </p:nvPr>
        </p:nvGraphicFramePr>
        <p:xfrm>
          <a:off x="1305339" y="1391478"/>
          <a:ext cx="8854661" cy="4309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06A5B13-4722-4220-A590-CB8BF9AA2D18}"/>
              </a:ext>
            </a:extLst>
          </p:cNvPr>
          <p:cNvSpPr txBox="1"/>
          <p:nvPr/>
        </p:nvSpPr>
        <p:spPr>
          <a:xfrm>
            <a:off x="1526457" y="5796462"/>
            <a:ext cx="94774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Montserrat" panose="02000505000000020004" pitchFamily="2" charset="77"/>
              </a:rPr>
              <a:t>Source: Median Net Worth from Federal Reserve Survey of Consumer Finance</a:t>
            </a:r>
          </a:p>
        </p:txBody>
      </p:sp>
    </p:spTree>
    <p:extLst>
      <p:ext uri="{BB962C8B-B14F-4D97-AF65-F5344CB8AC3E}">
        <p14:creationId xmlns:p14="http://schemas.microsoft.com/office/powerpoint/2010/main" val="17339765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6B146A5-3845-DF29-8596-EC7A7197E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424" y="6130873"/>
            <a:ext cx="2058955" cy="5832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FE1A31-7BD8-4EBC-A419-CC9EF9A90546}"/>
              </a:ext>
            </a:extLst>
          </p:cNvPr>
          <p:cNvSpPr txBox="1"/>
          <p:nvPr/>
        </p:nvSpPr>
        <p:spPr>
          <a:xfrm>
            <a:off x="1113472" y="594196"/>
            <a:ext cx="9965055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500" b="1" dirty="0">
                <a:solidFill>
                  <a:schemeClr val="accent1">
                    <a:lumMod val="75000"/>
                  </a:schemeClr>
                </a:solidFill>
                <a:latin typeface="Montserrat" panose="02000505000000020004" pitchFamily="2" charset="77"/>
              </a:rPr>
              <a:t>Mortgage Rates to Fall?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000" b="1" dirty="0">
              <a:solidFill>
                <a:schemeClr val="accent1">
                  <a:lumMod val="75000"/>
                </a:schemeClr>
              </a:solidFill>
              <a:latin typeface="Montserrat" panose="02000505000000020004" pitchFamily="2" charset="77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Montserrat" panose="02000505000000020004" pitchFamily="2" charset="77"/>
              </a:rPr>
              <a:t>30-year Fixed Rate to be 6% to 7% by the early spring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3200" b="1" dirty="0">
              <a:solidFill>
                <a:schemeClr val="accent1">
                  <a:lumMod val="75000"/>
                </a:schemeClr>
              </a:solidFill>
              <a:latin typeface="Montserrat" panose="02000505000000020004" pitchFamily="2" charset="77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Montserrat" panose="02000505000000020004" pitchFamily="2" charset="77"/>
              </a:rPr>
              <a:t>Rents will calm down further ... Holds down CPI ... and allow the Fed to cut interest rates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Montserrat" panose="02000505000000020004" pitchFamily="2" charset="77"/>
              </a:rPr>
              <a:t>Community banks are suffering from high interest rates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Montserrat" panose="02000505000000020004" pitchFamily="2" charset="77"/>
              </a:rPr>
              <a:t>Spread with government bond with a return to normal</a:t>
            </a:r>
            <a:endParaRPr lang="en-US" sz="2200" b="1" dirty="0">
              <a:solidFill>
                <a:schemeClr val="accent1">
                  <a:lumMod val="75000"/>
                </a:schemeClr>
              </a:solidFill>
              <a:latin typeface="Montserrat" panose="02000505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152478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6B146A5-3845-DF29-8596-EC7A7197E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424" y="6130873"/>
            <a:ext cx="2058955" cy="58328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5B0BC91-CE29-403D-AA71-4FE163CE3FE0}"/>
              </a:ext>
            </a:extLst>
          </p:cNvPr>
          <p:cNvSpPr txBox="1">
            <a:spLocks/>
          </p:cNvSpPr>
          <p:nvPr/>
        </p:nvSpPr>
        <p:spPr>
          <a:xfrm>
            <a:off x="1439634" y="133682"/>
            <a:ext cx="9077738" cy="128546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dirty="0">
              <a:solidFill>
                <a:schemeClr val="accent1">
                  <a:lumMod val="75000"/>
                </a:schemeClr>
              </a:solidFill>
              <a:latin typeface="Montserrat" panose="02000505000000020004" pitchFamily="2" charset="77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5A1FD4-F100-4234-ACEC-BD6641B8FB26}"/>
              </a:ext>
            </a:extLst>
          </p:cNvPr>
          <p:cNvSpPr txBox="1"/>
          <p:nvPr/>
        </p:nvSpPr>
        <p:spPr>
          <a:xfrm>
            <a:off x="1170039" y="5935165"/>
            <a:ext cx="803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NAR Analysis of Interest Rates</a:t>
            </a:r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084BD100-F6A1-4A3F-95E1-C2DC47C754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2741036"/>
              </p:ext>
            </p:extLst>
          </p:nvPr>
        </p:nvGraphicFramePr>
        <p:xfrm>
          <a:off x="1592035" y="1352379"/>
          <a:ext cx="6770915" cy="4153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8D5451D9-A82F-42F8-9149-D1F90430FF01}"/>
              </a:ext>
            </a:extLst>
          </p:cNvPr>
          <p:cNvSpPr txBox="1">
            <a:spLocks/>
          </p:cNvSpPr>
          <p:nvPr/>
        </p:nvSpPr>
        <p:spPr>
          <a:xfrm>
            <a:off x="1592034" y="286082"/>
            <a:ext cx="9077738" cy="128546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Montserrat" panose="02000505000000020004" pitchFamily="2" charset="77"/>
                <a:ea typeface="+mn-ea"/>
                <a:cs typeface="+mn-cs"/>
              </a:rPr>
              <a:t>The Spread between 10-year Treasury and 30-year Mortgage</a:t>
            </a:r>
          </a:p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Montserrat" panose="02000505000000020004" pitchFamily="2" charset="77"/>
                <a:ea typeface="+mn-ea"/>
                <a:cs typeface="+mn-cs"/>
              </a:rPr>
              <a:t>(% point difference)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2FFE53F-5299-4DE2-9461-29D2589F964D}"/>
              </a:ext>
            </a:extLst>
          </p:cNvPr>
          <p:cNvSpPr txBox="1">
            <a:spLocks/>
          </p:cNvSpPr>
          <p:nvPr/>
        </p:nvSpPr>
        <p:spPr>
          <a:xfrm>
            <a:off x="8760941" y="2063578"/>
            <a:ext cx="2716139" cy="300269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Montserrat" panose="02000505000000020004" pitchFamily="2" charset="77"/>
                <a:ea typeface="+mn-ea"/>
                <a:cs typeface="+mn-cs"/>
              </a:rPr>
              <a:t>Mortgage Rate</a:t>
            </a:r>
          </a:p>
          <a:p>
            <a:pPr algn="ctr"/>
            <a:endParaRPr lang="en-US" sz="2800" b="1" dirty="0">
              <a:solidFill>
                <a:schemeClr val="accent1">
                  <a:lumMod val="75000"/>
                </a:schemeClr>
              </a:solidFill>
              <a:latin typeface="Montserrat" panose="02000505000000020004" pitchFamily="2" charset="77"/>
              <a:ea typeface="+mn-ea"/>
              <a:cs typeface="+mn-cs"/>
            </a:endParaRPr>
          </a:p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Montserrat" panose="02000505000000020004" pitchFamily="2" charset="77"/>
                <a:ea typeface="+mn-ea"/>
                <a:cs typeface="+mn-cs"/>
              </a:rPr>
              <a:t>(before the Fed Rate Cuts)</a:t>
            </a:r>
          </a:p>
          <a:p>
            <a:pPr algn="ctr"/>
            <a:endParaRPr lang="en-US" sz="2800" b="1" dirty="0">
              <a:solidFill>
                <a:schemeClr val="accent1">
                  <a:lumMod val="75000"/>
                </a:schemeClr>
              </a:solidFill>
              <a:latin typeface="Montserrat" panose="02000505000000020004" pitchFamily="2" charset="77"/>
              <a:ea typeface="+mn-ea"/>
              <a:cs typeface="+mn-cs"/>
            </a:endParaRPr>
          </a:p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Montserrat" panose="02000505000000020004" pitchFamily="2" charset="77"/>
                <a:ea typeface="+mn-ea"/>
                <a:cs typeface="+mn-cs"/>
              </a:rPr>
              <a:t>could be </a:t>
            </a:r>
          </a:p>
          <a:p>
            <a:pPr algn="ctr"/>
            <a:endParaRPr lang="en-US" sz="2800" b="1" dirty="0">
              <a:solidFill>
                <a:schemeClr val="accent1">
                  <a:lumMod val="75000"/>
                </a:schemeClr>
              </a:solidFill>
              <a:latin typeface="Montserrat" panose="02000505000000020004" pitchFamily="2" charset="77"/>
              <a:ea typeface="+mn-ea"/>
              <a:cs typeface="+mn-cs"/>
            </a:endParaRPr>
          </a:p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Montserrat" panose="02000505000000020004" pitchFamily="2" charset="77"/>
                <a:ea typeface="+mn-ea"/>
                <a:cs typeface="+mn-cs"/>
              </a:rPr>
              <a:t>6.1% to 6.6%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F5C2683-2E2C-4052-A241-4A38D000CF00}"/>
              </a:ext>
            </a:extLst>
          </p:cNvPr>
          <p:cNvSpPr/>
          <p:nvPr/>
        </p:nvSpPr>
        <p:spPr>
          <a:xfrm>
            <a:off x="7772400" y="1817107"/>
            <a:ext cx="590550" cy="4784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7532601-9C9E-4C2C-A450-63FD9C5EFEA4}"/>
              </a:ext>
            </a:extLst>
          </p:cNvPr>
          <p:cNvSpPr/>
          <p:nvPr/>
        </p:nvSpPr>
        <p:spPr>
          <a:xfrm>
            <a:off x="6982854" y="2038602"/>
            <a:ext cx="590550" cy="4784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EA3C68A-6CE9-4872-8B5E-72DE61F42795}"/>
              </a:ext>
            </a:extLst>
          </p:cNvPr>
          <p:cNvSpPr/>
          <p:nvPr/>
        </p:nvSpPr>
        <p:spPr>
          <a:xfrm>
            <a:off x="4237882" y="1961658"/>
            <a:ext cx="590550" cy="4784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7542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6B146A5-3845-DF29-8596-EC7A7197E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424" y="6130873"/>
            <a:ext cx="2058955" cy="5832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FE1A31-7BD8-4EBC-A419-CC9EF9A90546}"/>
              </a:ext>
            </a:extLst>
          </p:cNvPr>
          <p:cNvSpPr txBox="1"/>
          <p:nvPr/>
        </p:nvSpPr>
        <p:spPr>
          <a:xfrm>
            <a:off x="1113472" y="265025"/>
            <a:ext cx="9965055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Montserrat" panose="02000505000000020004" pitchFamily="2" charset="77"/>
              </a:rPr>
              <a:t>Pent-Up Delayed Sellers Cannot Wait Longer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Montserrat" panose="02000505000000020004" pitchFamily="2" charset="77"/>
              </a:rPr>
              <a:t>What happens over 2 years?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000" b="1" dirty="0">
              <a:solidFill>
                <a:schemeClr val="accent1">
                  <a:lumMod val="75000"/>
                </a:schemeClr>
              </a:solidFill>
              <a:latin typeface="Montserrat" panose="02000505000000020004" pitchFamily="2" charset="77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Montserrat" panose="02000505000000020004" pitchFamily="2" charset="77"/>
              </a:rPr>
              <a:t>7 million new-born babies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Montserrat" panose="02000505000000020004" pitchFamily="2" charset="77"/>
              </a:rPr>
              <a:t>3 million marriages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Montserrat" panose="02000505000000020004" pitchFamily="2" charset="77"/>
              </a:rPr>
              <a:t>1.5 million divorces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Montserrat" panose="02000505000000020004" pitchFamily="2" charset="77"/>
              </a:rPr>
              <a:t>7 million turn 65 years old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Montserrat" panose="02000505000000020004" pitchFamily="2" charset="77"/>
              </a:rPr>
              <a:t>4 million deaths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Montserrat" panose="02000505000000020004" pitchFamily="2" charset="77"/>
              </a:rPr>
              <a:t>4 million net new jobs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Montserrat" panose="02000505000000020004" pitchFamily="2" charset="77"/>
              </a:rPr>
              <a:t>50 million job switches</a:t>
            </a:r>
          </a:p>
        </p:txBody>
      </p:sp>
    </p:spTree>
    <p:extLst>
      <p:ext uri="{BB962C8B-B14F-4D97-AF65-F5344CB8AC3E}">
        <p14:creationId xmlns:p14="http://schemas.microsoft.com/office/powerpoint/2010/main" val="34380593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6B146A5-3845-DF29-8596-EC7A7197E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424" y="6130873"/>
            <a:ext cx="2058955" cy="583285"/>
          </a:xfrm>
          <a:prstGeom prst="rect">
            <a:avLst/>
          </a:prstGeom>
        </p:spPr>
      </p:pic>
      <p:graphicFrame>
        <p:nvGraphicFramePr>
          <p:cNvPr id="3" name="Content Placeholder 5">
            <a:extLst>
              <a:ext uri="{FF2B5EF4-FFF2-40B4-BE49-F238E27FC236}">
                <a16:creationId xmlns:a16="http://schemas.microsoft.com/office/drawing/2014/main" id="{0B91C5CA-8FE2-4960-BABE-D8A45DF836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7861174"/>
              </p:ext>
            </p:extLst>
          </p:nvPr>
        </p:nvGraphicFramePr>
        <p:xfrm>
          <a:off x="1853514" y="1717589"/>
          <a:ext cx="8898852" cy="4245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B5B0BC91-CE29-403D-AA71-4FE163CE3FE0}"/>
              </a:ext>
            </a:extLst>
          </p:cNvPr>
          <p:cNvSpPr txBox="1">
            <a:spLocks/>
          </p:cNvSpPr>
          <p:nvPr/>
        </p:nvSpPr>
        <p:spPr>
          <a:xfrm>
            <a:off x="1170039" y="344181"/>
            <a:ext cx="10049896" cy="7608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>
                <a:solidFill>
                  <a:schemeClr val="accent1">
                    <a:lumMod val="75000"/>
                  </a:schemeClr>
                </a:solidFill>
                <a:latin typeface="Montserrat" panose="02000505000000020004" pitchFamily="2" charset="77"/>
                <a:ea typeface="+mn-ea"/>
                <a:cs typeface="+mn-cs"/>
              </a:rPr>
              <a:t>Total Home Sales: Rising the next two years ... to 2019 pre-</a:t>
            </a:r>
            <a:r>
              <a:rPr lang="en-US" sz="2500" b="1" dirty="0" err="1">
                <a:solidFill>
                  <a:schemeClr val="accent1">
                    <a:lumMod val="75000"/>
                  </a:schemeClr>
                </a:solidFill>
                <a:latin typeface="Montserrat" panose="02000505000000020004" pitchFamily="2" charset="77"/>
                <a:ea typeface="+mn-ea"/>
                <a:cs typeface="+mn-cs"/>
              </a:rPr>
              <a:t>covid</a:t>
            </a: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  <a:latin typeface="Montserrat" panose="02000505000000020004" pitchFamily="2" charset="77"/>
                <a:ea typeface="+mn-ea"/>
                <a:cs typeface="+mn-cs"/>
              </a:rPr>
              <a:t> levels</a:t>
            </a:r>
          </a:p>
          <a:p>
            <a:endParaRPr lang="en-US" sz="2500" b="1" dirty="0">
              <a:solidFill>
                <a:schemeClr val="accent1">
                  <a:lumMod val="75000"/>
                </a:schemeClr>
              </a:solidFill>
              <a:latin typeface="Montserrat" panose="02000505000000020004" pitchFamily="2" charset="77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5A1FD4-F100-4234-ACEC-BD6641B8FB26}"/>
              </a:ext>
            </a:extLst>
          </p:cNvPr>
          <p:cNvSpPr txBox="1"/>
          <p:nvPr/>
        </p:nvSpPr>
        <p:spPr>
          <a:xfrm>
            <a:off x="1170039" y="5935165"/>
            <a:ext cx="803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NAR forecast and HUD</a:t>
            </a:r>
          </a:p>
        </p:txBody>
      </p:sp>
    </p:spTree>
    <p:extLst>
      <p:ext uri="{BB962C8B-B14F-4D97-AF65-F5344CB8AC3E}">
        <p14:creationId xmlns:p14="http://schemas.microsoft.com/office/powerpoint/2010/main" val="36391876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6B146A5-3845-DF29-8596-EC7A7197E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424" y="6130873"/>
            <a:ext cx="2058955" cy="5832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FE1A31-7BD8-4EBC-A419-CC9EF9A90546}"/>
              </a:ext>
            </a:extLst>
          </p:cNvPr>
          <p:cNvSpPr txBox="1"/>
          <p:nvPr/>
        </p:nvSpPr>
        <p:spPr>
          <a:xfrm>
            <a:off x="1319212" y="2410895"/>
            <a:ext cx="9965055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Montserrat" panose="02000505000000020004" pitchFamily="2" charset="77"/>
              </a:rPr>
              <a:t>- Lawsuit on Buyer Representation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Montserrat" panose="02000505000000020004" pitchFamily="2" charset="77"/>
              </a:rPr>
              <a:t>- Government Shutdown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Montserrat" panose="02000505000000020004" pitchFamily="2" charset="77"/>
              </a:rPr>
              <a:t>- Community Banks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Montserrat" panose="02000505000000020004" pitchFamily="2" charset="77"/>
              </a:rPr>
              <a:t>- International Buyers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FEA5B6-BB74-4780-A048-3EC806104A0F}"/>
              </a:ext>
            </a:extLst>
          </p:cNvPr>
          <p:cNvSpPr txBox="1"/>
          <p:nvPr/>
        </p:nvSpPr>
        <p:spPr>
          <a:xfrm>
            <a:off x="703516" y="715313"/>
            <a:ext cx="996505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Montserrat" panose="02000505000000020004" pitchFamily="2" charset="77"/>
              </a:rPr>
              <a:t>Risks</a:t>
            </a:r>
          </a:p>
        </p:txBody>
      </p:sp>
    </p:spTree>
    <p:extLst>
      <p:ext uri="{BB962C8B-B14F-4D97-AF65-F5344CB8AC3E}">
        <p14:creationId xmlns:p14="http://schemas.microsoft.com/office/powerpoint/2010/main" val="11065910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6B146A5-3845-DF29-8596-EC7A7197E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424" y="6130873"/>
            <a:ext cx="2058955" cy="583285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3935642-FE8D-43E9-A39E-3A02FE2CABC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25853" y="1364243"/>
          <a:ext cx="8640168" cy="4409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84">
                  <a:extLst>
                    <a:ext uri="{9D8B030D-6E8A-4147-A177-3AD203B41FA5}">
                      <a16:colId xmlns:a16="http://schemas.microsoft.com/office/drawing/2014/main" val="3862491021"/>
                    </a:ext>
                  </a:extLst>
                </a:gridCol>
                <a:gridCol w="4320084">
                  <a:extLst>
                    <a:ext uri="{9D8B030D-6E8A-4147-A177-3AD203B41FA5}">
                      <a16:colId xmlns:a16="http://schemas.microsoft.com/office/drawing/2014/main" val="1319873475"/>
                    </a:ext>
                  </a:extLst>
                </a:gridCol>
              </a:tblGrid>
              <a:tr h="614478">
                <a:tc>
                  <a:txBody>
                    <a:bodyPr/>
                    <a:lstStyle/>
                    <a:p>
                      <a:r>
                        <a:rPr lang="en-US" sz="2500" baseline="0" dirty="0"/>
                        <a:t>Down Payment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baseline="0" dirty="0"/>
                        <a:t>% of Home 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049285"/>
                  </a:ext>
                </a:extLst>
              </a:tr>
              <a:tr h="418378">
                <a:tc>
                  <a:txBody>
                    <a:bodyPr/>
                    <a:lstStyle/>
                    <a:p>
                      <a:r>
                        <a:rPr lang="en-US" sz="2200" dirty="0"/>
                        <a:t>0%</a:t>
                      </a:r>
                    </a:p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16% of buyers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410018"/>
                  </a:ext>
                </a:extLst>
              </a:tr>
              <a:tr h="418378">
                <a:tc>
                  <a:txBody>
                    <a:bodyPr/>
                    <a:lstStyle/>
                    <a:p>
                      <a:r>
                        <a:rPr lang="en-US" sz="2200" dirty="0"/>
                        <a:t>1% to 5%</a:t>
                      </a:r>
                    </a:p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22% of buyers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534170"/>
                  </a:ext>
                </a:extLst>
              </a:tr>
              <a:tr h="747104">
                <a:tc>
                  <a:txBody>
                    <a:bodyPr/>
                    <a:lstStyle/>
                    <a:p>
                      <a:r>
                        <a:rPr lang="en-US" sz="2200" dirty="0"/>
                        <a:t>6% to 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16% of buyers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200000"/>
                  </a:ext>
                </a:extLst>
              </a:tr>
              <a:tr h="418378">
                <a:tc>
                  <a:txBody>
                    <a:bodyPr/>
                    <a:lstStyle/>
                    <a:p>
                      <a:r>
                        <a:rPr lang="en-US" sz="2200" dirty="0"/>
                        <a:t>11% to 20%</a:t>
                      </a:r>
                    </a:p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20% of buyers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1580790"/>
                  </a:ext>
                </a:extLst>
              </a:tr>
              <a:tr h="466815">
                <a:tc>
                  <a:txBody>
                    <a:bodyPr/>
                    <a:lstStyle/>
                    <a:p>
                      <a:r>
                        <a:rPr lang="en-US" sz="2200" dirty="0"/>
                        <a:t>More than 20%</a:t>
                      </a:r>
                    </a:p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26% of buyers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514512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57AE38E-D578-41F6-A9BF-29634F813D16}"/>
              </a:ext>
            </a:extLst>
          </p:cNvPr>
          <p:cNvSpPr txBox="1"/>
          <p:nvPr/>
        </p:nvSpPr>
        <p:spPr>
          <a:xfrm>
            <a:off x="2080962" y="453197"/>
            <a:ext cx="78250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1C4584"/>
                </a:solidFill>
                <a:latin typeface="Montserrat" panose="02000505000000020004" pitchFamily="2" charset="77"/>
              </a:rPr>
              <a:t>First-time Homebuyer Down Payment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23742C-A971-4491-AABC-359F3A354F72}"/>
              </a:ext>
            </a:extLst>
          </p:cNvPr>
          <p:cNvSpPr txBox="1"/>
          <p:nvPr/>
        </p:nvSpPr>
        <p:spPr>
          <a:xfrm>
            <a:off x="886124" y="6130873"/>
            <a:ext cx="3860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NAR</a:t>
            </a:r>
          </a:p>
        </p:txBody>
      </p:sp>
    </p:spTree>
    <p:extLst>
      <p:ext uri="{BB962C8B-B14F-4D97-AF65-F5344CB8AC3E}">
        <p14:creationId xmlns:p14="http://schemas.microsoft.com/office/powerpoint/2010/main" val="14743313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6B146A5-3845-DF29-8596-EC7A7197E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424" y="6130873"/>
            <a:ext cx="2058955" cy="583285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3935642-FE8D-43E9-A39E-3A02FE2CABC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25853" y="1364243"/>
          <a:ext cx="8640168" cy="4572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84">
                  <a:extLst>
                    <a:ext uri="{9D8B030D-6E8A-4147-A177-3AD203B41FA5}">
                      <a16:colId xmlns:a16="http://schemas.microsoft.com/office/drawing/2014/main" val="3862491021"/>
                    </a:ext>
                  </a:extLst>
                </a:gridCol>
                <a:gridCol w="4320084">
                  <a:extLst>
                    <a:ext uri="{9D8B030D-6E8A-4147-A177-3AD203B41FA5}">
                      <a16:colId xmlns:a16="http://schemas.microsoft.com/office/drawing/2014/main" val="1319873475"/>
                    </a:ext>
                  </a:extLst>
                </a:gridCol>
              </a:tblGrid>
              <a:tr h="614478">
                <a:tc>
                  <a:txBody>
                    <a:bodyPr/>
                    <a:lstStyle/>
                    <a:p>
                      <a:r>
                        <a:rPr lang="en-US" sz="2500" baseline="0" dirty="0"/>
                        <a:t>Hardest Part of Buying</a:t>
                      </a:r>
                    </a:p>
                    <a:p>
                      <a:r>
                        <a:rPr lang="en-US" sz="2000" baseline="0" dirty="0"/>
                        <a:t>(more than one answer permitted)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baseline="0" dirty="0"/>
                        <a:t>% of First-time buyers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049285"/>
                  </a:ext>
                </a:extLst>
              </a:tr>
              <a:tr h="418378">
                <a:tc>
                  <a:txBody>
                    <a:bodyPr/>
                    <a:lstStyle/>
                    <a:p>
                      <a:r>
                        <a:rPr lang="en-US" sz="2200" dirty="0"/>
                        <a:t>Finding the Right Property</a:t>
                      </a:r>
                    </a:p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61% of buyers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410018"/>
                  </a:ext>
                </a:extLst>
              </a:tr>
              <a:tr h="418378">
                <a:tc>
                  <a:txBody>
                    <a:bodyPr/>
                    <a:lstStyle/>
                    <a:p>
                      <a:r>
                        <a:rPr lang="en-US" sz="2200" dirty="0"/>
                        <a:t>Saving for Down Payment</a:t>
                      </a:r>
                    </a:p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38% of buyers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534170"/>
                  </a:ext>
                </a:extLst>
              </a:tr>
              <a:tr h="747104">
                <a:tc>
                  <a:txBody>
                    <a:bodyPr/>
                    <a:lstStyle/>
                    <a:p>
                      <a:r>
                        <a:rPr lang="en-US" sz="2200" dirty="0"/>
                        <a:t>Understanding the 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38% of buyers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200000"/>
                  </a:ext>
                </a:extLst>
              </a:tr>
              <a:tr h="418378">
                <a:tc>
                  <a:txBody>
                    <a:bodyPr/>
                    <a:lstStyle/>
                    <a:p>
                      <a:r>
                        <a:rPr lang="en-US" sz="2200" dirty="0"/>
                        <a:t>Paperwork</a:t>
                      </a:r>
                    </a:p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23% of buyers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1580790"/>
                  </a:ext>
                </a:extLst>
              </a:tr>
              <a:tr h="466815">
                <a:tc>
                  <a:txBody>
                    <a:bodyPr/>
                    <a:lstStyle/>
                    <a:p>
                      <a:r>
                        <a:rPr lang="en-US" sz="2200" dirty="0"/>
                        <a:t>Getting a Mortgage and Appraisal</a:t>
                      </a:r>
                    </a:p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17% of buyers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514512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57AE38E-D578-41F6-A9BF-29634F813D16}"/>
              </a:ext>
            </a:extLst>
          </p:cNvPr>
          <p:cNvSpPr txBox="1"/>
          <p:nvPr/>
        </p:nvSpPr>
        <p:spPr>
          <a:xfrm>
            <a:off x="2080962" y="453197"/>
            <a:ext cx="78250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1C4584"/>
                </a:solidFill>
                <a:latin typeface="Montserrat" panose="02000505000000020004" pitchFamily="2" charset="77"/>
              </a:rPr>
              <a:t>First-time Homebuyer Challenges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23742C-A971-4491-AABC-359F3A354F72}"/>
              </a:ext>
            </a:extLst>
          </p:cNvPr>
          <p:cNvSpPr txBox="1"/>
          <p:nvPr/>
        </p:nvSpPr>
        <p:spPr>
          <a:xfrm>
            <a:off x="886124" y="6130873"/>
            <a:ext cx="3860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NAR</a:t>
            </a:r>
          </a:p>
        </p:txBody>
      </p:sp>
    </p:spTree>
    <p:extLst>
      <p:ext uri="{BB962C8B-B14F-4D97-AF65-F5344CB8AC3E}">
        <p14:creationId xmlns:p14="http://schemas.microsoft.com/office/powerpoint/2010/main" val="15356757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6B146A5-3845-DF29-8596-EC7A7197E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424" y="6130873"/>
            <a:ext cx="2058955" cy="5832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A73A928-1100-4827-85E2-387E43D84B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6925" y="774329"/>
            <a:ext cx="8590105" cy="51464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8DCB10-002A-4BA1-AA05-F10C31FAEE52}"/>
              </a:ext>
            </a:extLst>
          </p:cNvPr>
          <p:cNvSpPr txBox="1"/>
          <p:nvPr/>
        </p:nvSpPr>
        <p:spPr>
          <a:xfrm>
            <a:off x="1280160" y="214670"/>
            <a:ext cx="102412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rgbClr val="1C4584"/>
                </a:solidFill>
                <a:latin typeface="Montserrat" panose="02000505000000020004" pitchFamily="2" charset="77"/>
              </a:rPr>
              <a:t>Would Homebuyer Use the Same Agent Again or Recommend to Others?</a:t>
            </a:r>
          </a:p>
        </p:txBody>
      </p:sp>
    </p:spTree>
    <p:extLst>
      <p:ext uri="{BB962C8B-B14F-4D97-AF65-F5344CB8AC3E}">
        <p14:creationId xmlns:p14="http://schemas.microsoft.com/office/powerpoint/2010/main" val="16100394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6B146A5-3845-DF29-8596-EC7A7197E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424" y="6130873"/>
            <a:ext cx="2058955" cy="583285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3935642-FE8D-43E9-A39E-3A02FE2CABC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25853" y="1364243"/>
          <a:ext cx="8640168" cy="4557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84">
                  <a:extLst>
                    <a:ext uri="{9D8B030D-6E8A-4147-A177-3AD203B41FA5}">
                      <a16:colId xmlns:a16="http://schemas.microsoft.com/office/drawing/2014/main" val="3862491021"/>
                    </a:ext>
                  </a:extLst>
                </a:gridCol>
                <a:gridCol w="4320084">
                  <a:extLst>
                    <a:ext uri="{9D8B030D-6E8A-4147-A177-3AD203B41FA5}">
                      <a16:colId xmlns:a16="http://schemas.microsoft.com/office/drawing/2014/main" val="1319873475"/>
                    </a:ext>
                  </a:extLst>
                </a:gridCol>
              </a:tblGrid>
              <a:tr h="418378">
                <a:tc>
                  <a:txBody>
                    <a:bodyPr/>
                    <a:lstStyle/>
                    <a:p>
                      <a:r>
                        <a:rPr lang="en-US" sz="2200" dirty="0"/>
                        <a:t>First-time Buyer</a:t>
                      </a:r>
                    </a:p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% breakout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410018"/>
                  </a:ext>
                </a:extLst>
              </a:tr>
              <a:tr h="418378">
                <a:tc>
                  <a:txBody>
                    <a:bodyPr/>
                    <a:lstStyle/>
                    <a:p>
                      <a:r>
                        <a:rPr lang="en-US" sz="2200" dirty="0"/>
                        <a:t>White</a:t>
                      </a:r>
                    </a:p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69%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534170"/>
                  </a:ext>
                </a:extLst>
              </a:tr>
              <a:tr h="747104">
                <a:tc>
                  <a:txBody>
                    <a:bodyPr/>
                    <a:lstStyle/>
                    <a:p>
                      <a:r>
                        <a:rPr lang="en-US" sz="2200" dirty="0"/>
                        <a:t>Hispanic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200000"/>
                  </a:ext>
                </a:extLst>
              </a:tr>
              <a:tr h="418378">
                <a:tc>
                  <a:txBody>
                    <a:bodyPr/>
                    <a:lstStyle/>
                    <a:p>
                      <a:r>
                        <a:rPr lang="en-US" sz="2200" dirty="0"/>
                        <a:t>Black</a:t>
                      </a:r>
                    </a:p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1580790"/>
                  </a:ext>
                </a:extLst>
              </a:tr>
              <a:tr h="466815">
                <a:tc>
                  <a:txBody>
                    <a:bodyPr/>
                    <a:lstStyle/>
                    <a:p>
                      <a:r>
                        <a:rPr lang="en-US" sz="2200" dirty="0"/>
                        <a:t>Asian</a:t>
                      </a:r>
                    </a:p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5145123"/>
                  </a:ext>
                </a:extLst>
              </a:tr>
              <a:tr h="466815">
                <a:tc>
                  <a:txBody>
                    <a:bodyPr/>
                    <a:lstStyle/>
                    <a:p>
                      <a:r>
                        <a:rPr lang="en-US" sz="2200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6%</a:t>
                      </a:r>
                    </a:p>
                    <a:p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8627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57AE38E-D578-41F6-A9BF-29634F813D16}"/>
              </a:ext>
            </a:extLst>
          </p:cNvPr>
          <p:cNvSpPr txBox="1"/>
          <p:nvPr/>
        </p:nvSpPr>
        <p:spPr>
          <a:xfrm>
            <a:off x="2080962" y="453197"/>
            <a:ext cx="78250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1C4584"/>
                </a:solidFill>
                <a:latin typeface="Montserrat" panose="02000505000000020004" pitchFamily="2" charset="77"/>
              </a:rPr>
              <a:t>First-time Home Buyers Race/Ethnicity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23742C-A971-4491-AABC-359F3A354F72}"/>
              </a:ext>
            </a:extLst>
          </p:cNvPr>
          <p:cNvSpPr txBox="1"/>
          <p:nvPr/>
        </p:nvSpPr>
        <p:spPr>
          <a:xfrm>
            <a:off x="886124" y="6130873"/>
            <a:ext cx="3860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NAR</a:t>
            </a:r>
          </a:p>
        </p:txBody>
      </p:sp>
    </p:spTree>
    <p:extLst>
      <p:ext uri="{BB962C8B-B14F-4D97-AF65-F5344CB8AC3E}">
        <p14:creationId xmlns:p14="http://schemas.microsoft.com/office/powerpoint/2010/main" val="1722805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6B146A5-3845-DF29-8596-EC7A7197E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424" y="6130873"/>
            <a:ext cx="2058955" cy="5832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1B0E9A-A6C9-4687-9DEE-7A78BC4D56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854" y="1133061"/>
            <a:ext cx="10965955" cy="46382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8693618-C1D1-4AB2-8825-6706FB58CF53}"/>
              </a:ext>
            </a:extLst>
          </p:cNvPr>
          <p:cNvSpPr/>
          <p:nvPr/>
        </p:nvSpPr>
        <p:spPr>
          <a:xfrm>
            <a:off x="8030817" y="3452191"/>
            <a:ext cx="3134140" cy="36443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6AF00A-57C2-45E0-8286-EC7FCDA38F60}"/>
              </a:ext>
            </a:extLst>
          </p:cNvPr>
          <p:cNvSpPr txBox="1"/>
          <p:nvPr/>
        </p:nvSpPr>
        <p:spPr>
          <a:xfrm>
            <a:off x="960783" y="6281530"/>
            <a:ext cx="1558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MARIS</a:t>
            </a:r>
          </a:p>
        </p:txBody>
      </p:sp>
    </p:spTree>
    <p:extLst>
      <p:ext uri="{BB962C8B-B14F-4D97-AF65-F5344CB8AC3E}">
        <p14:creationId xmlns:p14="http://schemas.microsoft.com/office/powerpoint/2010/main" val="41058928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6B146A5-3845-DF29-8596-EC7A7197E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424" y="6130873"/>
            <a:ext cx="2058955" cy="583285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3935642-FE8D-43E9-A39E-3A02FE2CABC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25853" y="1364243"/>
          <a:ext cx="8640168" cy="4557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84">
                  <a:extLst>
                    <a:ext uri="{9D8B030D-6E8A-4147-A177-3AD203B41FA5}">
                      <a16:colId xmlns:a16="http://schemas.microsoft.com/office/drawing/2014/main" val="3862491021"/>
                    </a:ext>
                  </a:extLst>
                </a:gridCol>
                <a:gridCol w="4320084">
                  <a:extLst>
                    <a:ext uri="{9D8B030D-6E8A-4147-A177-3AD203B41FA5}">
                      <a16:colId xmlns:a16="http://schemas.microsoft.com/office/drawing/2014/main" val="1319873475"/>
                    </a:ext>
                  </a:extLst>
                </a:gridCol>
              </a:tblGrid>
              <a:tr h="418378">
                <a:tc>
                  <a:txBody>
                    <a:bodyPr/>
                    <a:lstStyle/>
                    <a:p>
                      <a:r>
                        <a:rPr lang="en-US" sz="2200" dirty="0"/>
                        <a:t>Home Seller</a:t>
                      </a:r>
                    </a:p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% breakout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410018"/>
                  </a:ext>
                </a:extLst>
              </a:tr>
              <a:tr h="418378">
                <a:tc>
                  <a:txBody>
                    <a:bodyPr/>
                    <a:lstStyle/>
                    <a:p>
                      <a:r>
                        <a:rPr lang="en-US" sz="2200" dirty="0"/>
                        <a:t>White</a:t>
                      </a:r>
                    </a:p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89%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534170"/>
                  </a:ext>
                </a:extLst>
              </a:tr>
              <a:tr h="747104">
                <a:tc>
                  <a:txBody>
                    <a:bodyPr/>
                    <a:lstStyle/>
                    <a:p>
                      <a:r>
                        <a:rPr lang="en-US" sz="2200" dirty="0"/>
                        <a:t>Hispanic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200000"/>
                  </a:ext>
                </a:extLst>
              </a:tr>
              <a:tr h="418378">
                <a:tc>
                  <a:txBody>
                    <a:bodyPr/>
                    <a:lstStyle/>
                    <a:p>
                      <a:r>
                        <a:rPr lang="en-US" sz="2200" dirty="0"/>
                        <a:t>Black</a:t>
                      </a:r>
                    </a:p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1580790"/>
                  </a:ext>
                </a:extLst>
              </a:tr>
              <a:tr h="466815">
                <a:tc>
                  <a:txBody>
                    <a:bodyPr/>
                    <a:lstStyle/>
                    <a:p>
                      <a:r>
                        <a:rPr lang="en-US" sz="2200" dirty="0"/>
                        <a:t>Asian</a:t>
                      </a:r>
                    </a:p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5145123"/>
                  </a:ext>
                </a:extLst>
              </a:tr>
              <a:tr h="466815">
                <a:tc>
                  <a:txBody>
                    <a:bodyPr/>
                    <a:lstStyle/>
                    <a:p>
                      <a:r>
                        <a:rPr lang="en-US" sz="2200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2%</a:t>
                      </a:r>
                    </a:p>
                    <a:p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8627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57AE38E-D578-41F6-A9BF-29634F813D16}"/>
              </a:ext>
            </a:extLst>
          </p:cNvPr>
          <p:cNvSpPr txBox="1"/>
          <p:nvPr/>
        </p:nvSpPr>
        <p:spPr>
          <a:xfrm>
            <a:off x="2080962" y="453197"/>
            <a:ext cx="78250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1C4584"/>
                </a:solidFill>
                <a:latin typeface="Montserrat" panose="02000505000000020004" pitchFamily="2" charset="77"/>
              </a:rPr>
              <a:t>Home Seller Race/Ethnicity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23742C-A971-4491-AABC-359F3A354F72}"/>
              </a:ext>
            </a:extLst>
          </p:cNvPr>
          <p:cNvSpPr txBox="1"/>
          <p:nvPr/>
        </p:nvSpPr>
        <p:spPr>
          <a:xfrm>
            <a:off x="886124" y="6130873"/>
            <a:ext cx="3860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NAR</a:t>
            </a:r>
          </a:p>
        </p:txBody>
      </p:sp>
    </p:spTree>
    <p:extLst>
      <p:ext uri="{BB962C8B-B14F-4D97-AF65-F5344CB8AC3E}">
        <p14:creationId xmlns:p14="http://schemas.microsoft.com/office/powerpoint/2010/main" val="10457769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6B146A5-3845-DF29-8596-EC7A7197E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424" y="6130873"/>
            <a:ext cx="2058955" cy="583285"/>
          </a:xfrm>
          <a:prstGeom prst="rect">
            <a:avLst/>
          </a:prstGeom>
        </p:spPr>
      </p:pic>
      <p:graphicFrame>
        <p:nvGraphicFramePr>
          <p:cNvPr id="3" name="Content Placeholder 5">
            <a:extLst>
              <a:ext uri="{FF2B5EF4-FFF2-40B4-BE49-F238E27FC236}">
                <a16:creationId xmlns:a16="http://schemas.microsoft.com/office/drawing/2014/main" id="{8D3F378D-1EAD-45FD-A694-1B1672DD6B1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772239" y="1366887"/>
          <a:ext cx="9233489" cy="4203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3F34B61-69A8-4839-B2AF-904C2881BEFE}"/>
              </a:ext>
            </a:extLst>
          </p:cNvPr>
          <p:cNvSpPr txBox="1"/>
          <p:nvPr/>
        </p:nvSpPr>
        <p:spPr>
          <a:xfrm>
            <a:off x="1997129" y="312673"/>
            <a:ext cx="90067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1B4584"/>
                </a:solidFill>
                <a:latin typeface="Montserrat" panose="02000505000000020004" pitchFamily="2" charset="77"/>
                <a:sym typeface="Montserrat"/>
              </a:rPr>
              <a:t>Government Shutdown and Annual Budget Deficit</a:t>
            </a:r>
          </a:p>
          <a:p>
            <a:pPr algn="ctr"/>
            <a:r>
              <a:rPr lang="en-US" sz="2800" b="1" dirty="0">
                <a:solidFill>
                  <a:srgbClr val="1B4584"/>
                </a:solidFill>
                <a:latin typeface="Montserrat" panose="02000505000000020004" pitchFamily="2" charset="77"/>
                <a:sym typeface="Montserrat"/>
              </a:rPr>
              <a:t>Federal Outlay </a:t>
            </a:r>
            <a:r>
              <a:rPr lang="en-US" sz="2000" b="1" dirty="0">
                <a:solidFill>
                  <a:srgbClr val="1B4584"/>
                </a:solidFill>
                <a:latin typeface="Montserrat" panose="02000505000000020004" pitchFamily="2" charset="77"/>
                <a:sym typeface="Montserrat"/>
              </a:rPr>
              <a:t>(blue bar) </a:t>
            </a:r>
            <a:r>
              <a:rPr lang="en-US" sz="2800" b="1" dirty="0">
                <a:solidFill>
                  <a:srgbClr val="1B4584"/>
                </a:solidFill>
                <a:latin typeface="Montserrat" panose="02000505000000020004" pitchFamily="2" charset="77"/>
                <a:sym typeface="Montserrat"/>
              </a:rPr>
              <a:t>&gt; Tax Receipts </a:t>
            </a:r>
            <a:r>
              <a:rPr lang="en-US" sz="2000" b="1" dirty="0">
                <a:solidFill>
                  <a:srgbClr val="1B4584"/>
                </a:solidFill>
                <a:latin typeface="Montserrat" panose="02000505000000020004" pitchFamily="2" charset="77"/>
                <a:sym typeface="Montserrat"/>
              </a:rPr>
              <a:t>(orange line)</a:t>
            </a:r>
            <a:endParaRPr lang="en-US" sz="3000" b="1" dirty="0">
              <a:solidFill>
                <a:srgbClr val="0070C0"/>
              </a:solidFill>
              <a:latin typeface="Montserrat" panose="02000505000000020004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8F5BC1-125A-4984-9A7C-E464E1EF1DB0}"/>
              </a:ext>
            </a:extLst>
          </p:cNvPr>
          <p:cNvSpPr txBox="1"/>
          <p:nvPr/>
        </p:nvSpPr>
        <p:spPr>
          <a:xfrm>
            <a:off x="2806064" y="5629567"/>
            <a:ext cx="4531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Congressional Budget Office</a:t>
            </a:r>
          </a:p>
        </p:txBody>
      </p:sp>
    </p:spTree>
    <p:extLst>
      <p:ext uri="{BB962C8B-B14F-4D97-AF65-F5344CB8AC3E}">
        <p14:creationId xmlns:p14="http://schemas.microsoft.com/office/powerpoint/2010/main" val="34842216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F77069-1FB1-4A47-84CB-0251EC103F84}"/>
              </a:ext>
            </a:extLst>
          </p:cNvPr>
          <p:cNvSpPr txBox="1"/>
          <p:nvPr/>
        </p:nvSpPr>
        <p:spPr>
          <a:xfrm>
            <a:off x="1170039" y="488089"/>
            <a:ext cx="102550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1C4584"/>
                </a:solidFill>
                <a:latin typeface="Montserrat" panose="02000505000000020004" pitchFamily="2" charset="77"/>
              </a:rPr>
              <a:t>Commercial Property Prices Falling ... </a:t>
            </a:r>
          </a:p>
          <a:p>
            <a:pPr algn="ctr"/>
            <a:r>
              <a:rPr lang="en-US" sz="3000" b="1" dirty="0">
                <a:solidFill>
                  <a:srgbClr val="1C4584"/>
                </a:solidFill>
                <a:latin typeface="Montserrat" panose="02000505000000020004" pitchFamily="2" charset="77"/>
              </a:rPr>
              <a:t>Below Pre-COVID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CF6189-3127-4B39-9064-A92981AF287D}"/>
              </a:ext>
            </a:extLst>
          </p:cNvPr>
          <p:cNvSpPr txBox="1"/>
          <p:nvPr/>
        </p:nvSpPr>
        <p:spPr>
          <a:xfrm>
            <a:off x="1170039" y="5935165"/>
            <a:ext cx="803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Green Street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B6EB6701-0D69-4947-9B02-915715361D7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545996" y="1340758"/>
          <a:ext cx="9593952" cy="4322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1CF19826-1848-4201-94B0-DAF2BE6E1A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424" y="6130873"/>
            <a:ext cx="2058955" cy="58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532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ECF6189-3127-4B39-9064-A92981AF287D}"/>
              </a:ext>
            </a:extLst>
          </p:cNvPr>
          <p:cNvSpPr txBox="1"/>
          <p:nvPr/>
        </p:nvSpPr>
        <p:spPr>
          <a:xfrm>
            <a:off x="1170039" y="5935165"/>
            <a:ext cx="803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Federal Reserve</a:t>
            </a:r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B5A5FC76-2813-4844-BCC9-02F2C00D91F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438383" y="1425682"/>
          <a:ext cx="9473078" cy="4358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0071992-0ECE-48C1-8C3D-DFA46ED6D0B2}"/>
              </a:ext>
            </a:extLst>
          </p:cNvPr>
          <p:cNvSpPr txBox="1"/>
          <p:nvPr/>
        </p:nvSpPr>
        <p:spPr>
          <a:xfrm>
            <a:off x="1248416" y="119169"/>
            <a:ext cx="1049101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solidFill>
                  <a:srgbClr val="1C4584"/>
                </a:solidFill>
                <a:latin typeface="Montserrat" panose="02000505000000020004" pitchFamily="2" charset="77"/>
              </a:rPr>
              <a:t>Fed Rate Hikes Have Hurt Small-Sized Banks ...</a:t>
            </a:r>
          </a:p>
          <a:p>
            <a:pPr algn="ctr"/>
            <a:r>
              <a:rPr lang="en-US" sz="2700" b="1" dirty="0">
                <a:solidFill>
                  <a:srgbClr val="1C4584"/>
                </a:solidFill>
                <a:latin typeface="Montserrat" panose="02000505000000020004" pitchFamily="2" charset="77"/>
              </a:rPr>
              <a:t>Commercial Real Estate Loans by Small Banks &gt; Top 25 Large Banks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79000DED-3B8F-4F7C-B64B-F72865FD6B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424" y="6130873"/>
            <a:ext cx="2058955" cy="58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8544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F77069-1FB1-4A47-84CB-0251EC103F84}"/>
              </a:ext>
            </a:extLst>
          </p:cNvPr>
          <p:cNvSpPr txBox="1"/>
          <p:nvPr/>
        </p:nvSpPr>
        <p:spPr>
          <a:xfrm>
            <a:off x="1170039" y="488089"/>
            <a:ext cx="102550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1C4584"/>
                </a:solidFill>
                <a:latin typeface="Montserrat" panose="02000505000000020004" pitchFamily="2" charset="77"/>
              </a:rPr>
              <a:t>National Office Vacancy Rate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CF6189-3127-4B39-9064-A92981AF287D}"/>
              </a:ext>
            </a:extLst>
          </p:cNvPr>
          <p:cNvSpPr txBox="1"/>
          <p:nvPr/>
        </p:nvSpPr>
        <p:spPr>
          <a:xfrm>
            <a:off x="1170039" y="5935165"/>
            <a:ext cx="803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CBRE/ULI and NAR Forecast</a:t>
            </a:r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CE93947B-37C6-44AF-9613-DAE4B090508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09600" y="1320800"/>
          <a:ext cx="10617200" cy="4531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9901B73-98CB-41DD-8FF3-51F5E3972B63}"/>
              </a:ext>
            </a:extLst>
          </p:cNvPr>
          <p:cNvSpPr txBox="1"/>
          <p:nvPr/>
        </p:nvSpPr>
        <p:spPr>
          <a:xfrm>
            <a:off x="1899920" y="1629044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%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5E4595FE-EB0E-46ED-9D4C-77FE7AE062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424" y="6130873"/>
            <a:ext cx="2058955" cy="58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0629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6B146A5-3845-DF29-8596-EC7A7197E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424" y="6130873"/>
            <a:ext cx="2058955" cy="5832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FEA5B6-BB74-4780-A048-3EC806104A0F}"/>
              </a:ext>
            </a:extLst>
          </p:cNvPr>
          <p:cNvSpPr txBox="1"/>
          <p:nvPr/>
        </p:nvSpPr>
        <p:spPr>
          <a:xfrm>
            <a:off x="1206436" y="2490281"/>
            <a:ext cx="996505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Montserrat" panose="02000505000000020004" pitchFamily="2" charset="77"/>
              </a:rPr>
              <a:t>Thank You !</a:t>
            </a:r>
          </a:p>
        </p:txBody>
      </p:sp>
    </p:spTree>
    <p:extLst>
      <p:ext uri="{BB962C8B-B14F-4D97-AF65-F5344CB8AC3E}">
        <p14:creationId xmlns:p14="http://schemas.microsoft.com/office/powerpoint/2010/main" val="2880139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6B146A5-3845-DF29-8596-EC7A7197E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424" y="6130873"/>
            <a:ext cx="2058955" cy="583285"/>
          </a:xfrm>
          <a:prstGeom prst="rect">
            <a:avLst/>
          </a:prstGeom>
        </p:spPr>
      </p:pic>
      <p:graphicFrame>
        <p:nvGraphicFramePr>
          <p:cNvPr id="3" name="Content Placeholder 5">
            <a:extLst>
              <a:ext uri="{FF2B5EF4-FFF2-40B4-BE49-F238E27FC236}">
                <a16:creationId xmlns:a16="http://schemas.microsoft.com/office/drawing/2014/main" id="{0B91C5CA-8FE2-4960-BABE-D8A45DF836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2463733"/>
              </p:ext>
            </p:extLst>
          </p:nvPr>
        </p:nvGraphicFramePr>
        <p:xfrm>
          <a:off x="1853514" y="1717589"/>
          <a:ext cx="8898852" cy="4245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B5B0BC91-CE29-403D-AA71-4FE163CE3FE0}"/>
              </a:ext>
            </a:extLst>
          </p:cNvPr>
          <p:cNvSpPr txBox="1">
            <a:spLocks/>
          </p:cNvSpPr>
          <p:nvPr/>
        </p:nvSpPr>
        <p:spPr>
          <a:xfrm>
            <a:off x="1170039" y="553503"/>
            <a:ext cx="10049896" cy="120601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Montserrat" panose="02000505000000020004" pitchFamily="2" charset="77"/>
                <a:ea typeface="+mn-ea"/>
                <a:cs typeface="+mn-cs"/>
              </a:rPr>
              <a:t>Annual New Home Sales</a:t>
            </a:r>
          </a:p>
          <a:p>
            <a:pPr algn="ctr"/>
            <a:r>
              <a:rPr lang="en-US" sz="2500" b="1" dirty="0">
                <a:solidFill>
                  <a:schemeClr val="accent1">
                    <a:lumMod val="75000"/>
                  </a:schemeClr>
                </a:solidFill>
                <a:latin typeface="Montserrat" panose="02000505000000020004" pitchFamily="2" charset="77"/>
                <a:ea typeface="+mn-ea"/>
                <a:cs typeface="+mn-cs"/>
              </a:rPr>
              <a:t>3</a:t>
            </a:r>
            <a:r>
              <a:rPr lang="en-US" sz="2500" b="1" baseline="30000" dirty="0">
                <a:solidFill>
                  <a:schemeClr val="accent1">
                    <a:lumMod val="75000"/>
                  </a:schemeClr>
                </a:solidFill>
                <a:latin typeface="Montserrat" panose="02000505000000020004" pitchFamily="2" charset="77"/>
                <a:ea typeface="+mn-ea"/>
                <a:cs typeface="+mn-cs"/>
              </a:rPr>
              <a:t>rd</a:t>
            </a: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  <a:latin typeface="Montserrat" panose="02000505000000020004" pitchFamily="2" charset="77"/>
                <a:ea typeface="+mn-ea"/>
                <a:cs typeface="+mn-cs"/>
              </a:rPr>
              <a:t> best year since 2008 foreclosure year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5A1FD4-F100-4234-ACEC-BD6641B8FB26}"/>
              </a:ext>
            </a:extLst>
          </p:cNvPr>
          <p:cNvSpPr txBox="1"/>
          <p:nvPr/>
        </p:nvSpPr>
        <p:spPr>
          <a:xfrm>
            <a:off x="1170039" y="5935165"/>
            <a:ext cx="803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Census and HUD</a:t>
            </a:r>
          </a:p>
        </p:txBody>
      </p:sp>
    </p:spTree>
    <p:extLst>
      <p:ext uri="{BB962C8B-B14F-4D97-AF65-F5344CB8AC3E}">
        <p14:creationId xmlns:p14="http://schemas.microsoft.com/office/powerpoint/2010/main" val="3254349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6B146A5-3845-DF29-8596-EC7A7197E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424" y="6130873"/>
            <a:ext cx="2058955" cy="5832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F77069-1FB1-4A47-84CB-0251EC103F84}"/>
              </a:ext>
            </a:extLst>
          </p:cNvPr>
          <p:cNvSpPr txBox="1"/>
          <p:nvPr/>
        </p:nvSpPr>
        <p:spPr>
          <a:xfrm>
            <a:off x="742499" y="692001"/>
            <a:ext cx="10707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1C4584"/>
                </a:solidFill>
                <a:latin typeface="Montserrat" panose="02000505000000020004" pitchFamily="2" charset="77"/>
              </a:rPr>
              <a:t>Inventory of Existing Homes Low   ...   New Homes High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B6B3A3-2C23-431A-A20B-08D1CF7768FE}"/>
              </a:ext>
            </a:extLst>
          </p:cNvPr>
          <p:cNvSpPr txBox="1"/>
          <p:nvPr/>
        </p:nvSpPr>
        <p:spPr>
          <a:xfrm>
            <a:off x="1170039" y="5935165"/>
            <a:ext cx="803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NAR and HUD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7DDFA4-FD36-42DC-9DD3-5773D9100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150" y="1643062"/>
            <a:ext cx="90297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373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6B146A5-3845-DF29-8596-EC7A7197E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424" y="6130873"/>
            <a:ext cx="2058955" cy="583285"/>
          </a:xfrm>
          <a:prstGeom prst="rect">
            <a:avLst/>
          </a:prstGeom>
        </p:spPr>
      </p:pic>
      <p:graphicFrame>
        <p:nvGraphicFramePr>
          <p:cNvPr id="3" name="Content Placeholder 5">
            <a:extLst>
              <a:ext uri="{FF2B5EF4-FFF2-40B4-BE49-F238E27FC236}">
                <a16:creationId xmlns:a16="http://schemas.microsoft.com/office/drawing/2014/main" id="{0B91C5CA-8FE2-4960-BABE-D8A45DF836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3001135"/>
              </p:ext>
            </p:extLst>
          </p:nvPr>
        </p:nvGraphicFramePr>
        <p:xfrm>
          <a:off x="1291590" y="1337310"/>
          <a:ext cx="9460776" cy="4626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B5B0BC91-CE29-403D-AA71-4FE163CE3FE0}"/>
              </a:ext>
            </a:extLst>
          </p:cNvPr>
          <p:cNvSpPr txBox="1">
            <a:spLocks/>
          </p:cNvSpPr>
          <p:nvPr/>
        </p:nvSpPr>
        <p:spPr>
          <a:xfrm>
            <a:off x="1071052" y="291517"/>
            <a:ext cx="10049896" cy="120601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Montserrat" panose="02000505000000020004" pitchFamily="2" charset="77"/>
                <a:ea typeface="+mn-ea"/>
                <a:cs typeface="+mn-cs"/>
              </a:rPr>
              <a:t>New Median Home Price</a:t>
            </a:r>
          </a:p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Montserrat" panose="02000505000000020004" pitchFamily="2" charset="77"/>
                <a:ea typeface="+mn-ea"/>
                <a:cs typeface="+mn-cs"/>
              </a:rPr>
              <a:t>6.6% lower in 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5A1FD4-F100-4234-ACEC-BD6641B8FB26}"/>
              </a:ext>
            </a:extLst>
          </p:cNvPr>
          <p:cNvSpPr txBox="1"/>
          <p:nvPr/>
        </p:nvSpPr>
        <p:spPr>
          <a:xfrm>
            <a:off x="1170039" y="5935165"/>
            <a:ext cx="803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Census and HUD</a:t>
            </a:r>
          </a:p>
        </p:txBody>
      </p:sp>
    </p:spTree>
    <p:extLst>
      <p:ext uri="{BB962C8B-B14F-4D97-AF65-F5344CB8AC3E}">
        <p14:creationId xmlns:p14="http://schemas.microsoft.com/office/powerpoint/2010/main" val="1676512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6B146A5-3845-DF29-8596-EC7A7197E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424" y="6130873"/>
            <a:ext cx="2058955" cy="5832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85F920-DEC6-4FC5-8F37-481EEB0E7CAB}"/>
              </a:ext>
            </a:extLst>
          </p:cNvPr>
          <p:cNvSpPr txBox="1"/>
          <p:nvPr/>
        </p:nvSpPr>
        <p:spPr>
          <a:xfrm>
            <a:off x="808639" y="430656"/>
            <a:ext cx="105747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Montserrat" panose="02000505000000020004" pitchFamily="2" charset="77"/>
              </a:rPr>
              <a:t>10-year Treasury yield – Pivoting down  </a:t>
            </a:r>
          </a:p>
          <a:p>
            <a:pPr algn="ctr"/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Montserrat" panose="02000505000000020004" pitchFamily="2" charset="77"/>
              </a:rPr>
              <a:t>Rising 1</a:t>
            </a:r>
            <a:r>
              <a:rPr lang="en-US" sz="2200" b="1" baseline="30000" dirty="0">
                <a:solidFill>
                  <a:schemeClr val="accent1">
                    <a:lumMod val="75000"/>
                  </a:schemeClr>
                </a:solidFill>
                <a:latin typeface="Montserrat" panose="02000505000000020004" pitchFamily="2" charset="77"/>
              </a:rPr>
              <a:t>st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Montserrat" panose="02000505000000020004" pitchFamily="2" charset="77"/>
              </a:rPr>
              <a:t> week of 2024 after 2 months of decline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AABC05-2719-4572-9DAE-786506055FC3}"/>
              </a:ext>
            </a:extLst>
          </p:cNvPr>
          <p:cNvSpPr txBox="1"/>
          <p:nvPr/>
        </p:nvSpPr>
        <p:spPr>
          <a:xfrm>
            <a:off x="1170039" y="5935165"/>
            <a:ext cx="803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U.S. Treasury</a:t>
            </a:r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B063B843-12B8-4B71-B91D-445F57F0CF5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170038" y="1189621"/>
          <a:ext cx="10131831" cy="4611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42501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6B146A5-3845-DF29-8596-EC7A7197E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424" y="6130873"/>
            <a:ext cx="2058955" cy="58328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5015A9-8377-4DE4-8D75-346BA6E1DCCD}"/>
              </a:ext>
            </a:extLst>
          </p:cNvPr>
          <p:cNvSpPr txBox="1">
            <a:spLocks/>
          </p:cNvSpPr>
          <p:nvPr/>
        </p:nvSpPr>
        <p:spPr>
          <a:xfrm>
            <a:off x="1581215" y="397168"/>
            <a:ext cx="9663166" cy="98679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Montserrat" panose="02000505000000020004" pitchFamily="2" charset="77"/>
                <a:ea typeface="+mn-ea"/>
                <a:cs typeface="+mn-cs"/>
              </a:rPr>
              <a:t>30-year Mortgage and Fed Funds Rate ... Likely Peaked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Montserrat" panose="02000505000000020004" pitchFamily="2" charset="77"/>
              <a:ea typeface="+mn-ea"/>
              <a:cs typeface="+mn-cs"/>
            </a:endParaRP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B187CF45-4A83-4BBE-9480-0667C87CD3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5551220"/>
              </p:ext>
            </p:extLst>
          </p:nvPr>
        </p:nvGraphicFramePr>
        <p:xfrm>
          <a:off x="1111227" y="1383958"/>
          <a:ext cx="9499557" cy="4153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E1CD91C-3B91-4036-A7D9-703CB830BE7F}"/>
              </a:ext>
            </a:extLst>
          </p:cNvPr>
          <p:cNvSpPr txBox="1"/>
          <p:nvPr/>
        </p:nvSpPr>
        <p:spPr>
          <a:xfrm>
            <a:off x="2806064" y="5629567"/>
            <a:ext cx="4531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U.S. Treasury and Federal Reserve</a:t>
            </a:r>
          </a:p>
        </p:txBody>
      </p:sp>
    </p:spTree>
    <p:extLst>
      <p:ext uri="{BB962C8B-B14F-4D97-AF65-F5344CB8AC3E}">
        <p14:creationId xmlns:p14="http://schemas.microsoft.com/office/powerpoint/2010/main" val="2819813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6B146A5-3845-DF29-8596-EC7A7197E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424" y="6130873"/>
            <a:ext cx="2058955" cy="5832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F77069-1FB1-4A47-84CB-0251EC103F84}"/>
              </a:ext>
            </a:extLst>
          </p:cNvPr>
          <p:cNvSpPr txBox="1"/>
          <p:nvPr/>
        </p:nvSpPr>
        <p:spPr>
          <a:xfrm>
            <a:off x="386080" y="465274"/>
            <a:ext cx="11511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1C4584"/>
                </a:solidFill>
                <a:latin typeface="Montserrat" panose="02000505000000020004" pitchFamily="2" charset="77"/>
              </a:rPr>
              <a:t>Official Consumer Price Inflation at 3.4% in December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ABD9BDB-73E2-47DD-939D-4389876C82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996520"/>
              </p:ext>
            </p:extLst>
          </p:nvPr>
        </p:nvGraphicFramePr>
        <p:xfrm>
          <a:off x="1154546" y="1165860"/>
          <a:ext cx="9882907" cy="4399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598CF3C-8E92-4FCC-97F7-4CD5DA7DD15F}"/>
              </a:ext>
            </a:extLst>
          </p:cNvPr>
          <p:cNvSpPr txBox="1"/>
          <p:nvPr/>
        </p:nvSpPr>
        <p:spPr>
          <a:xfrm>
            <a:off x="1154546" y="5935165"/>
            <a:ext cx="803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BLS</a:t>
            </a:r>
          </a:p>
        </p:txBody>
      </p:sp>
    </p:spTree>
    <p:extLst>
      <p:ext uri="{BB962C8B-B14F-4D97-AF65-F5344CB8AC3E}">
        <p14:creationId xmlns:p14="http://schemas.microsoft.com/office/powerpoint/2010/main" val="2766444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BB7"/>
      </a:accent1>
      <a:accent2>
        <a:srgbClr val="FF8785"/>
      </a:accent2>
      <a:accent3>
        <a:srgbClr val="A5A5A5"/>
      </a:accent3>
      <a:accent4>
        <a:srgbClr val="FFD94D"/>
      </a:accent4>
      <a:accent5>
        <a:srgbClr val="1B4484"/>
      </a:accent5>
      <a:accent6>
        <a:srgbClr val="61D19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LW Heade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BB7"/>
      </a:accent1>
      <a:accent2>
        <a:srgbClr val="FF8785"/>
      </a:accent2>
      <a:accent3>
        <a:srgbClr val="A5A5A5"/>
      </a:accent3>
      <a:accent4>
        <a:srgbClr val="FFD94D"/>
      </a:accent4>
      <a:accent5>
        <a:srgbClr val="1B4484"/>
      </a:accent5>
      <a:accent6>
        <a:srgbClr val="61D19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58274B8F1AE64297166688FCE25C58" ma:contentTypeVersion="18" ma:contentTypeDescription="Create a new document." ma:contentTypeScope="" ma:versionID="23fe2b9563ce56f959989c204faa3b76">
  <xsd:schema xmlns:xsd="http://www.w3.org/2001/XMLSchema" xmlns:xs="http://www.w3.org/2001/XMLSchema" xmlns:p="http://schemas.microsoft.com/office/2006/metadata/properties" xmlns:ns2="8049e40d-8f28-4b76-8979-49e86a33feb0" xmlns:ns3="5e7278d0-8255-4988-a6c4-f5fa1e266e87" targetNamespace="http://schemas.microsoft.com/office/2006/metadata/properties" ma:root="true" ma:fieldsID="0868a1e9cc29ff9763da9b51efa68d5a" ns2:_="" ns3:_="">
    <xsd:import namespace="8049e40d-8f28-4b76-8979-49e86a33feb0"/>
    <xsd:import namespace="5e7278d0-8255-4988-a6c4-f5fa1e266e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49e40d-8f28-4b76-8979-49e86a33fe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6bae67b-2262-4446-9d1a-4332d2c219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7278d0-8255-4988-a6c4-f5fa1e266e8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3731451-fc85-42ca-b173-f1fc5b3537e9}" ma:internalName="TaxCatchAll" ma:showField="CatchAllData" ma:web="5e7278d0-8255-4988-a6c4-f5fa1e266e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e7278d0-8255-4988-a6c4-f5fa1e266e87" xsi:nil="true"/>
    <lcf76f155ced4ddcb4097134ff3c332f xmlns="8049e40d-8f28-4b76-8979-49e86a33feb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EB233EA-917B-485B-940B-1A1AA41ADA38}"/>
</file>

<file path=customXml/itemProps2.xml><?xml version="1.0" encoding="utf-8"?>
<ds:datastoreItem xmlns:ds="http://schemas.openxmlformats.org/officeDocument/2006/customXml" ds:itemID="{FB441B74-7BBA-4186-8BEB-EB8FFD2959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86169C6-F78F-49E3-842A-B7D4B95A323C}">
  <ds:schemaRefs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434c8935-d9e3-4ba3-b62a-51495194605f"/>
    <ds:schemaRef ds:uri="3773b184-d557-4a8f-84bb-04a09d1db6bb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22309</TotalTime>
  <Words>763</Words>
  <Application>Microsoft Office PowerPoint</Application>
  <PresentationFormat>Widescreen</PresentationFormat>
  <Paragraphs>182</Paragraphs>
  <Slides>35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Montserrat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Dispenza</dc:creator>
  <cp:lastModifiedBy>Lawrence Yun</cp:lastModifiedBy>
  <cp:revision>704</cp:revision>
  <cp:lastPrinted>2019-04-07T22:38:40Z</cp:lastPrinted>
  <dcterms:created xsi:type="dcterms:W3CDTF">2019-04-05T16:55:57Z</dcterms:created>
  <dcterms:modified xsi:type="dcterms:W3CDTF">2024-02-07T13:36:36Z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0x010100D4DA829A13E1E34FA2538A07B58DAFDE</vt:lpwstr>
  </property>
</Properties>
</file>